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76" r:id="rId7"/>
    <p:sldId id="266" r:id="rId8"/>
    <p:sldId id="271" r:id="rId9"/>
    <p:sldId id="277" r:id="rId10"/>
    <p:sldId id="268" r:id="rId11"/>
    <p:sldId id="272" r:id="rId12"/>
    <p:sldId id="278" r:id="rId13"/>
    <p:sldId id="269" r:id="rId14"/>
    <p:sldId id="279" r:id="rId15"/>
    <p:sldId id="284" r:id="rId16"/>
    <p:sldId id="286" r:id="rId17"/>
    <p:sldId id="273" r:id="rId18"/>
    <p:sldId id="270" r:id="rId19"/>
    <p:sldId id="274" r:id="rId20"/>
    <p:sldId id="287" r:id="rId21"/>
    <p:sldId id="261" r:id="rId22"/>
    <p:sldId id="262" r:id="rId23"/>
    <p:sldId id="264" r:id="rId24"/>
    <p:sldId id="265" r:id="rId25"/>
    <p:sldId id="280" r:id="rId26"/>
    <p:sldId id="282" r:id="rId27"/>
    <p:sldId id="281" r:id="rId28"/>
    <p:sldId id="285"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210638A-39C0-458B-BCFD-E7ED90D74E97}">
          <p14:sldIdLst>
            <p14:sldId id="256"/>
            <p14:sldId id="257"/>
            <p14:sldId id="258"/>
            <p14:sldId id="259"/>
            <p14:sldId id="260"/>
            <p14:sldId id="276"/>
            <p14:sldId id="266"/>
            <p14:sldId id="271"/>
            <p14:sldId id="277"/>
            <p14:sldId id="268"/>
            <p14:sldId id="272"/>
            <p14:sldId id="278"/>
            <p14:sldId id="269"/>
            <p14:sldId id="279"/>
            <p14:sldId id="284"/>
            <p14:sldId id="286"/>
            <p14:sldId id="273"/>
            <p14:sldId id="270"/>
            <p14:sldId id="274"/>
            <p14:sldId id="287"/>
            <p14:sldId id="261"/>
            <p14:sldId id="262"/>
            <p14:sldId id="264"/>
            <p14:sldId id="265"/>
            <p14:sldId id="280"/>
            <p14:sldId id="282"/>
            <p14:sldId id="281"/>
            <p14:sldId id="2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721"/>
    <a:srgbClr val="FF0000"/>
    <a:srgbClr val="EDD1BE"/>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655901-3339-412E-836B-6E5A8E55EEAC}">
  <a:tblStyle styleId="{A2655901-3339-412E-836B-6E5A8E55EE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4" autoAdjust="0"/>
    <p:restoredTop sz="94660"/>
  </p:normalViewPr>
  <p:slideViewPr>
    <p:cSldViewPr snapToGrid="0">
      <p:cViewPr varScale="1">
        <p:scale>
          <a:sx n="75" d="100"/>
          <a:sy n="75" d="100"/>
        </p:scale>
        <p:origin x="960"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765AE-FC0A-4882-A82C-9C186AA7F670}" type="doc">
      <dgm:prSet loTypeId="urn:microsoft.com/office/officeart/2011/layout/CircleProcess" loCatId="process" qsTypeId="urn:microsoft.com/office/officeart/2005/8/quickstyle/simple1" qsCatId="simple" csTypeId="urn:microsoft.com/office/officeart/2005/8/colors/colorful5" csCatId="colorful" phldr="1"/>
      <dgm:spPr/>
      <dgm:t>
        <a:bodyPr/>
        <a:lstStyle/>
        <a:p>
          <a:endParaRPr lang="en-US"/>
        </a:p>
      </dgm:t>
    </dgm:pt>
    <dgm:pt modelId="{E6AFB88C-1059-4CA5-88B8-F50EBD14EB88}">
      <dgm:prSet phldrT="[Text]" custT="1"/>
      <dgm:spPr/>
      <dgm:t>
        <a:bodyPr/>
        <a:lstStyle/>
        <a:p>
          <a:r>
            <a:rPr lang="en-US" sz="1700" dirty="0"/>
            <a:t>Industry 1.0 </a:t>
          </a:r>
        </a:p>
        <a:p>
          <a:r>
            <a:rPr lang="en-US" sz="1200" dirty="0"/>
            <a:t>(late 18</a:t>
          </a:r>
          <a:r>
            <a:rPr lang="en-US" sz="1200" baseline="30000" dirty="0"/>
            <a:t>th</a:t>
          </a:r>
          <a:r>
            <a:rPr lang="en-US" sz="1200" dirty="0"/>
            <a:t> century-early 19</a:t>
          </a:r>
          <a:r>
            <a:rPr lang="en-US" sz="1200" baseline="30000" dirty="0"/>
            <a:t>th</a:t>
          </a:r>
          <a:r>
            <a:rPr lang="en-US" sz="1200" dirty="0"/>
            <a:t> century)</a:t>
          </a:r>
        </a:p>
      </dgm:t>
    </dgm:pt>
    <dgm:pt modelId="{6B54459D-E03E-4927-9423-A8C82FC066FC}" type="parTrans" cxnId="{CB516598-4927-4BF4-B577-DE25ABACE592}">
      <dgm:prSet/>
      <dgm:spPr/>
      <dgm:t>
        <a:bodyPr/>
        <a:lstStyle/>
        <a:p>
          <a:endParaRPr lang="en-US"/>
        </a:p>
      </dgm:t>
    </dgm:pt>
    <dgm:pt modelId="{74EE4872-5EBA-4F17-9E24-57D1E6308451}" type="sibTrans" cxnId="{CB516598-4927-4BF4-B577-DE25ABACE592}">
      <dgm:prSet/>
      <dgm:spPr/>
      <dgm:t>
        <a:bodyPr/>
        <a:lstStyle/>
        <a:p>
          <a:endParaRPr lang="en-US"/>
        </a:p>
      </dgm:t>
    </dgm:pt>
    <dgm:pt modelId="{7794877D-BAAF-416E-A952-9177DECCECD3}">
      <dgm:prSet phldrT="[Text]" custT="1"/>
      <dgm:spPr/>
      <dgm:t>
        <a:bodyPr/>
        <a:lstStyle/>
        <a:p>
          <a:r>
            <a:rPr lang="en-US" sz="1700" dirty="0"/>
            <a:t>Industry 2.0 </a:t>
          </a:r>
        </a:p>
        <a:p>
          <a:r>
            <a:rPr lang="en-US" sz="1200" dirty="0"/>
            <a:t>(late 19</a:t>
          </a:r>
          <a:r>
            <a:rPr lang="en-US" sz="1200" baseline="30000" dirty="0"/>
            <a:t>th</a:t>
          </a:r>
          <a:r>
            <a:rPr lang="en-US" sz="1200" dirty="0"/>
            <a:t> century-early 20</a:t>
          </a:r>
          <a:r>
            <a:rPr lang="en-US" sz="1200" baseline="30000" dirty="0"/>
            <a:t>th</a:t>
          </a:r>
          <a:r>
            <a:rPr lang="en-US" sz="1200" dirty="0"/>
            <a:t> century)</a:t>
          </a:r>
          <a:endParaRPr lang="en-US" sz="1700" dirty="0"/>
        </a:p>
      </dgm:t>
    </dgm:pt>
    <dgm:pt modelId="{8BB17EB2-04FA-4217-87EF-5F64728564C0}" type="parTrans" cxnId="{8D747A90-4B7B-42DC-A0AE-5CE224C3EDDD}">
      <dgm:prSet/>
      <dgm:spPr/>
      <dgm:t>
        <a:bodyPr/>
        <a:lstStyle/>
        <a:p>
          <a:endParaRPr lang="en-US"/>
        </a:p>
      </dgm:t>
    </dgm:pt>
    <dgm:pt modelId="{6C6A3AD3-2852-45FC-B406-45C31E8D29E9}" type="sibTrans" cxnId="{8D747A90-4B7B-42DC-A0AE-5CE224C3EDDD}">
      <dgm:prSet/>
      <dgm:spPr/>
      <dgm:t>
        <a:bodyPr/>
        <a:lstStyle/>
        <a:p>
          <a:endParaRPr lang="en-US"/>
        </a:p>
      </dgm:t>
    </dgm:pt>
    <dgm:pt modelId="{EA48A9BC-5F7D-463D-8370-E23365EB77A2}">
      <dgm:prSet phldrT="[Text]" custT="1"/>
      <dgm:spPr/>
      <dgm:t>
        <a:bodyPr/>
        <a:lstStyle/>
        <a:p>
          <a:r>
            <a:rPr lang="en-US" sz="1700" dirty="0"/>
            <a:t>Industry 3.0 </a:t>
          </a:r>
        </a:p>
        <a:p>
          <a:r>
            <a:rPr lang="en-US" sz="1200" dirty="0"/>
            <a:t>(late 20</a:t>
          </a:r>
          <a:r>
            <a:rPr lang="en-US" sz="1200" baseline="30000" dirty="0"/>
            <a:t>th</a:t>
          </a:r>
          <a:r>
            <a:rPr lang="en-US" sz="1200" dirty="0"/>
            <a:t> century)</a:t>
          </a:r>
          <a:endParaRPr lang="en-US" sz="2100" dirty="0"/>
        </a:p>
      </dgm:t>
    </dgm:pt>
    <dgm:pt modelId="{D7B867E7-16F9-4016-B102-3B1675DEDE0A}" type="parTrans" cxnId="{61E0950E-36EC-458F-9A6E-1405910DE2DB}">
      <dgm:prSet/>
      <dgm:spPr/>
      <dgm:t>
        <a:bodyPr/>
        <a:lstStyle/>
        <a:p>
          <a:endParaRPr lang="en-US"/>
        </a:p>
      </dgm:t>
    </dgm:pt>
    <dgm:pt modelId="{2BEF92B2-6BEA-4E06-92EF-F13F8817091D}" type="sibTrans" cxnId="{61E0950E-36EC-458F-9A6E-1405910DE2DB}">
      <dgm:prSet/>
      <dgm:spPr/>
      <dgm:t>
        <a:bodyPr/>
        <a:lstStyle/>
        <a:p>
          <a:endParaRPr lang="en-US"/>
        </a:p>
      </dgm:t>
    </dgm:pt>
    <dgm:pt modelId="{38BECDF4-29F5-4769-8E5A-45091EBF099B}">
      <dgm:prSet custT="1"/>
      <dgm:spPr/>
      <dgm:t>
        <a:bodyPr/>
        <a:lstStyle/>
        <a:p>
          <a:r>
            <a:rPr lang="en-US" sz="1700" dirty="0"/>
            <a:t>Industry 4.0</a:t>
          </a:r>
        </a:p>
        <a:p>
          <a:r>
            <a:rPr lang="en-US" sz="1200" dirty="0"/>
            <a:t>(Present day)</a:t>
          </a:r>
        </a:p>
      </dgm:t>
    </dgm:pt>
    <dgm:pt modelId="{D76A79B3-50AE-48C2-A26F-DA8D8348F774}" type="parTrans" cxnId="{723087C9-A888-45C6-BCC2-995E04277573}">
      <dgm:prSet/>
      <dgm:spPr/>
      <dgm:t>
        <a:bodyPr/>
        <a:lstStyle/>
        <a:p>
          <a:endParaRPr lang="en-US"/>
        </a:p>
      </dgm:t>
    </dgm:pt>
    <dgm:pt modelId="{4245CDEB-740A-4799-B8C7-8B7D202B7DCA}" type="sibTrans" cxnId="{723087C9-A888-45C6-BCC2-995E04277573}">
      <dgm:prSet/>
      <dgm:spPr/>
      <dgm:t>
        <a:bodyPr/>
        <a:lstStyle/>
        <a:p>
          <a:endParaRPr lang="en-US"/>
        </a:p>
      </dgm:t>
    </dgm:pt>
    <dgm:pt modelId="{F198368F-F558-42BB-93A9-81DA33FE4C4B}">
      <dgm:prSet custT="1"/>
      <dgm:spPr/>
      <dgm:t>
        <a:bodyPr/>
        <a:lstStyle/>
        <a:p>
          <a:r>
            <a:rPr lang="en-US" sz="1200" dirty="0">
              <a:latin typeface="Times New Roman" panose="02020603050405020304" pitchFamily="18" charset="0"/>
              <a:cs typeface="Times New Roman" panose="02020603050405020304" pitchFamily="18" charset="0"/>
            </a:rPr>
            <a:t>Utilization of water and steam power.</a:t>
          </a:r>
        </a:p>
      </dgm:t>
    </dgm:pt>
    <dgm:pt modelId="{524E3888-C03D-4836-AA26-9D451698FBB7}" type="parTrans" cxnId="{9B788722-9792-4611-B03A-AFB85BE6CAF6}">
      <dgm:prSet/>
      <dgm:spPr/>
      <dgm:t>
        <a:bodyPr/>
        <a:lstStyle/>
        <a:p>
          <a:endParaRPr lang="en-US"/>
        </a:p>
      </dgm:t>
    </dgm:pt>
    <dgm:pt modelId="{496076A6-9F95-4B95-B972-871DABAD3B90}" type="sibTrans" cxnId="{9B788722-9792-4611-B03A-AFB85BE6CAF6}">
      <dgm:prSet/>
      <dgm:spPr/>
      <dgm:t>
        <a:bodyPr/>
        <a:lstStyle/>
        <a:p>
          <a:endParaRPr lang="en-US"/>
        </a:p>
      </dgm:t>
    </dgm:pt>
    <dgm:pt modelId="{CE557A31-C5B0-41C8-8D76-60B6A13E195B}">
      <dgm:prSet custT="1"/>
      <dgm:spPr/>
      <dgm:t>
        <a:bodyPr/>
        <a:lstStyle/>
        <a:p>
          <a:r>
            <a:rPr lang="en-US" sz="1200" dirty="0">
              <a:latin typeface="Times New Roman" panose="02020603050405020304" pitchFamily="18" charset="0"/>
              <a:cs typeface="Times New Roman" panose="02020603050405020304" pitchFamily="18" charset="0"/>
            </a:rPr>
            <a:t>Mechanization of the iron and textile industries.</a:t>
          </a:r>
        </a:p>
      </dgm:t>
    </dgm:pt>
    <dgm:pt modelId="{93C3BDAD-FB5D-4699-A3A7-D7D371600550}" type="parTrans" cxnId="{B562EA6A-4B75-439E-9A43-A41DEF1CD34C}">
      <dgm:prSet/>
      <dgm:spPr/>
      <dgm:t>
        <a:bodyPr/>
        <a:lstStyle/>
        <a:p>
          <a:endParaRPr lang="en-US"/>
        </a:p>
      </dgm:t>
    </dgm:pt>
    <dgm:pt modelId="{60ECACFB-5947-4A26-80CA-4B247278AB17}" type="sibTrans" cxnId="{B562EA6A-4B75-439E-9A43-A41DEF1CD34C}">
      <dgm:prSet/>
      <dgm:spPr/>
      <dgm:t>
        <a:bodyPr/>
        <a:lstStyle/>
        <a:p>
          <a:endParaRPr lang="en-US"/>
        </a:p>
      </dgm:t>
    </dgm:pt>
    <dgm:pt modelId="{D0F025A2-D615-4AA2-9B14-4C645E67CC07}">
      <dgm:prSet phldrT="[Text]" custT="1"/>
      <dgm:spPr/>
      <dgm:t>
        <a:bodyPr/>
        <a:lstStyle/>
        <a:p>
          <a:r>
            <a:rPr lang="en-US" sz="1200" dirty="0">
              <a:latin typeface="Times New Roman" panose="02020603050405020304" pitchFamily="18" charset="0"/>
              <a:cs typeface="Times New Roman" panose="02020603050405020304" pitchFamily="18" charset="0"/>
            </a:rPr>
            <a:t>Introduction of electrification and mass production through assembly lines.</a:t>
          </a:r>
        </a:p>
      </dgm:t>
    </dgm:pt>
    <dgm:pt modelId="{A2CB26AA-1F47-49D4-81E8-513DFE34A9C1}" type="parTrans" cxnId="{D1714036-45A5-4760-900E-8F4694002832}">
      <dgm:prSet/>
      <dgm:spPr/>
      <dgm:t>
        <a:bodyPr/>
        <a:lstStyle/>
        <a:p>
          <a:endParaRPr lang="en-US"/>
        </a:p>
      </dgm:t>
    </dgm:pt>
    <dgm:pt modelId="{25DA7D89-5AE3-46DD-ADD2-F7CF0E5E3346}" type="sibTrans" cxnId="{D1714036-45A5-4760-900E-8F4694002832}">
      <dgm:prSet/>
      <dgm:spPr/>
      <dgm:t>
        <a:bodyPr/>
        <a:lstStyle/>
        <a:p>
          <a:endParaRPr lang="en-US"/>
        </a:p>
      </dgm:t>
    </dgm:pt>
    <dgm:pt modelId="{9B5FBDFF-0C01-44AD-9FAC-73B14B357180}">
      <dgm:prSet phldrT="[Text]" custT="1"/>
      <dgm:spPr/>
      <dgm:t>
        <a:bodyPr/>
        <a:lstStyle/>
        <a:p>
          <a:r>
            <a:rPr lang="en-US" sz="1200" dirty="0">
              <a:latin typeface="Times New Roman" panose="02020603050405020304" pitchFamily="18" charset="0"/>
              <a:cs typeface="Times New Roman" panose="02020603050405020304" pitchFamily="18" charset="0"/>
            </a:rPr>
            <a:t>Digitalization through computers and IT.</a:t>
          </a:r>
        </a:p>
      </dgm:t>
    </dgm:pt>
    <dgm:pt modelId="{C37545E1-B3A2-4E4A-95DB-E6E929CE7A58}" type="parTrans" cxnId="{A5529D10-4B88-4BAC-B439-2B6167175E05}">
      <dgm:prSet/>
      <dgm:spPr/>
      <dgm:t>
        <a:bodyPr/>
        <a:lstStyle/>
        <a:p>
          <a:endParaRPr lang="en-US"/>
        </a:p>
      </dgm:t>
    </dgm:pt>
    <dgm:pt modelId="{7789F092-5843-4E66-A118-EA432BC9DF79}" type="sibTrans" cxnId="{A5529D10-4B88-4BAC-B439-2B6167175E05}">
      <dgm:prSet/>
      <dgm:spPr/>
      <dgm:t>
        <a:bodyPr/>
        <a:lstStyle/>
        <a:p>
          <a:endParaRPr lang="en-US"/>
        </a:p>
      </dgm:t>
    </dgm:pt>
    <dgm:pt modelId="{E47F88DD-1530-45AF-B95E-4437DBAAAB9B}">
      <dgm:prSet phldrT="[Text]" custT="1"/>
      <dgm:spPr/>
      <dgm:t>
        <a:bodyPr/>
        <a:lstStyle/>
        <a:p>
          <a:r>
            <a:rPr lang="en-US" sz="1200" dirty="0">
              <a:latin typeface="Times New Roman" panose="02020603050405020304" pitchFamily="18" charset="0"/>
              <a:cs typeface="Times New Roman" panose="02020603050405020304" pitchFamily="18" charset="0"/>
            </a:rPr>
            <a:t>Automation of manufacturing processes through robotic integration.</a:t>
          </a:r>
        </a:p>
      </dgm:t>
    </dgm:pt>
    <dgm:pt modelId="{455CDAD5-EA40-471F-97E3-70D9C348806B}" type="parTrans" cxnId="{4F149C03-E390-4EA1-8756-597C734AA9D3}">
      <dgm:prSet/>
      <dgm:spPr/>
      <dgm:t>
        <a:bodyPr/>
        <a:lstStyle/>
        <a:p>
          <a:endParaRPr lang="en-US"/>
        </a:p>
      </dgm:t>
    </dgm:pt>
    <dgm:pt modelId="{455329C2-3249-4E50-A8F6-2AE62854380E}" type="sibTrans" cxnId="{4F149C03-E390-4EA1-8756-597C734AA9D3}">
      <dgm:prSet/>
      <dgm:spPr/>
      <dgm:t>
        <a:bodyPr/>
        <a:lstStyle/>
        <a:p>
          <a:endParaRPr lang="en-US"/>
        </a:p>
      </dgm:t>
    </dgm:pt>
    <dgm:pt modelId="{F4DD8D1C-516C-42BF-871D-FB17BF63A05F}">
      <dgm:prSet custT="1"/>
      <dgm:spPr/>
      <dgm:t>
        <a:bodyPr/>
        <a:lstStyle/>
        <a:p>
          <a:r>
            <a:rPr lang="en-US" sz="1200" dirty="0">
              <a:latin typeface="Times New Roman" panose="02020603050405020304" pitchFamily="18" charset="0"/>
              <a:cs typeface="Times New Roman" panose="02020603050405020304" pitchFamily="18" charset="0"/>
            </a:rPr>
            <a:t>Introduction of smart factories through mass data exchange brought by IOT technology.</a:t>
          </a:r>
        </a:p>
      </dgm:t>
    </dgm:pt>
    <dgm:pt modelId="{67BF5E53-C101-4A3B-88C1-D5D916AE003C}" type="parTrans" cxnId="{A15A5C29-F0DB-4F4D-A705-201775102277}">
      <dgm:prSet/>
      <dgm:spPr/>
      <dgm:t>
        <a:bodyPr/>
        <a:lstStyle/>
        <a:p>
          <a:endParaRPr lang="en-US"/>
        </a:p>
      </dgm:t>
    </dgm:pt>
    <dgm:pt modelId="{1328493D-1BA7-4B48-9C73-54745FDC757D}" type="sibTrans" cxnId="{A15A5C29-F0DB-4F4D-A705-201775102277}">
      <dgm:prSet/>
      <dgm:spPr/>
      <dgm:t>
        <a:bodyPr/>
        <a:lstStyle/>
        <a:p>
          <a:endParaRPr lang="en-US"/>
        </a:p>
      </dgm:t>
    </dgm:pt>
    <dgm:pt modelId="{263AE8FD-D559-4F43-B02A-60B8A54A05CA}">
      <dgm:prSet custT="1"/>
      <dgm:spPr/>
      <dgm:t>
        <a:bodyPr/>
        <a:lstStyle/>
        <a:p>
          <a:r>
            <a:rPr lang="en-US" sz="1200" dirty="0">
              <a:latin typeface="Times New Roman" panose="02020603050405020304" pitchFamily="18" charset="0"/>
              <a:cs typeface="Times New Roman" panose="02020603050405020304" pitchFamily="18" charset="0"/>
            </a:rPr>
            <a:t>Artificial Intelligence integration.</a:t>
          </a:r>
        </a:p>
      </dgm:t>
    </dgm:pt>
    <dgm:pt modelId="{6819EA55-5298-412B-A28A-CBF917C66AC1}" type="parTrans" cxnId="{BFDE3AEA-F797-4C57-99C0-ABD4AC6A5EB8}">
      <dgm:prSet/>
      <dgm:spPr/>
      <dgm:t>
        <a:bodyPr/>
        <a:lstStyle/>
        <a:p>
          <a:endParaRPr lang="en-US"/>
        </a:p>
      </dgm:t>
    </dgm:pt>
    <dgm:pt modelId="{809F952C-13FD-41F2-A88F-CC8DA2F9AE6F}" type="sibTrans" cxnId="{BFDE3AEA-F797-4C57-99C0-ABD4AC6A5EB8}">
      <dgm:prSet/>
      <dgm:spPr/>
      <dgm:t>
        <a:bodyPr/>
        <a:lstStyle/>
        <a:p>
          <a:endParaRPr lang="en-US"/>
        </a:p>
      </dgm:t>
    </dgm:pt>
    <dgm:pt modelId="{DFBAF0C6-03E2-4A07-9A01-5F16BDD01B48}">
      <dgm:prSet custT="1"/>
      <dgm:spPr/>
      <dgm:t>
        <a:bodyPr/>
        <a:lstStyle/>
        <a:p>
          <a:r>
            <a:rPr lang="en-US" sz="1200" dirty="0">
              <a:latin typeface="Times New Roman" panose="02020603050405020304" pitchFamily="18" charset="0"/>
              <a:cs typeface="Times New Roman" panose="02020603050405020304" pitchFamily="18" charset="0"/>
            </a:rPr>
            <a:t>Additive manufacturing, VR/AR, etc.</a:t>
          </a:r>
        </a:p>
      </dgm:t>
    </dgm:pt>
    <dgm:pt modelId="{AC302598-C34C-4795-8120-AB3F6D51CD20}" type="parTrans" cxnId="{73130706-09E8-43BA-AAD7-76C644C2C62D}">
      <dgm:prSet/>
      <dgm:spPr/>
      <dgm:t>
        <a:bodyPr/>
        <a:lstStyle/>
        <a:p>
          <a:endParaRPr lang="en-US"/>
        </a:p>
      </dgm:t>
    </dgm:pt>
    <dgm:pt modelId="{B8C4DD6B-7123-4E8E-8947-14311DFFD9BC}" type="sibTrans" cxnId="{73130706-09E8-43BA-AAD7-76C644C2C62D}">
      <dgm:prSet/>
      <dgm:spPr/>
      <dgm:t>
        <a:bodyPr/>
        <a:lstStyle/>
        <a:p>
          <a:endParaRPr lang="en-US"/>
        </a:p>
      </dgm:t>
    </dgm:pt>
    <dgm:pt modelId="{2E08BE63-3288-4C60-89E8-F8363D3099DA}" type="pres">
      <dgm:prSet presAssocID="{C52765AE-FC0A-4882-A82C-9C186AA7F670}" presName="Name0" presStyleCnt="0">
        <dgm:presLayoutVars>
          <dgm:chMax val="11"/>
          <dgm:chPref val="11"/>
          <dgm:dir/>
          <dgm:resizeHandles/>
        </dgm:presLayoutVars>
      </dgm:prSet>
      <dgm:spPr/>
    </dgm:pt>
    <dgm:pt modelId="{785A77A4-861B-48AC-AC6B-96192025EEBB}" type="pres">
      <dgm:prSet presAssocID="{38BECDF4-29F5-4769-8E5A-45091EBF099B}" presName="Accent4" presStyleCnt="0"/>
      <dgm:spPr/>
    </dgm:pt>
    <dgm:pt modelId="{7E611073-24EA-4EC5-BE57-15032E9386EB}" type="pres">
      <dgm:prSet presAssocID="{38BECDF4-29F5-4769-8E5A-45091EBF099B}" presName="Accent" presStyleLbl="node1" presStyleIdx="0" presStyleCnt="4"/>
      <dgm:spPr>
        <a:ln w="57150">
          <a:solidFill>
            <a:schemeClr val="bg1"/>
          </a:solidFill>
        </a:ln>
      </dgm:spPr>
    </dgm:pt>
    <dgm:pt modelId="{572ED6CB-37CF-445A-BAA5-742805D3ADA8}" type="pres">
      <dgm:prSet presAssocID="{38BECDF4-29F5-4769-8E5A-45091EBF099B}" presName="ParentBackground4" presStyleCnt="0"/>
      <dgm:spPr/>
    </dgm:pt>
    <dgm:pt modelId="{27BE20B5-F720-429D-BB9B-D4F6AA77D63A}" type="pres">
      <dgm:prSet presAssocID="{38BECDF4-29F5-4769-8E5A-45091EBF099B}" presName="ParentBackground" presStyleLbl="fgAcc1" presStyleIdx="0" presStyleCnt="4"/>
      <dgm:spPr/>
    </dgm:pt>
    <dgm:pt modelId="{A77FF241-E608-48B3-BA9A-3F8B78141479}" type="pres">
      <dgm:prSet presAssocID="{38BECDF4-29F5-4769-8E5A-45091EBF099B}" presName="Child4" presStyleLbl="revTx" presStyleIdx="0" presStyleCnt="4">
        <dgm:presLayoutVars>
          <dgm:chMax val="0"/>
          <dgm:chPref val="0"/>
          <dgm:bulletEnabled val="1"/>
        </dgm:presLayoutVars>
      </dgm:prSet>
      <dgm:spPr/>
    </dgm:pt>
    <dgm:pt modelId="{08402034-137A-40D0-ABAB-0B73D5A63060}" type="pres">
      <dgm:prSet presAssocID="{38BECDF4-29F5-4769-8E5A-45091EBF099B}" presName="Parent4" presStyleLbl="revTx" presStyleIdx="0" presStyleCnt="4">
        <dgm:presLayoutVars>
          <dgm:chMax val="1"/>
          <dgm:chPref val="1"/>
          <dgm:bulletEnabled val="1"/>
        </dgm:presLayoutVars>
      </dgm:prSet>
      <dgm:spPr/>
    </dgm:pt>
    <dgm:pt modelId="{9B948D10-294B-4D9E-B553-4DA616CDF121}" type="pres">
      <dgm:prSet presAssocID="{EA48A9BC-5F7D-463D-8370-E23365EB77A2}" presName="Accent3" presStyleCnt="0"/>
      <dgm:spPr/>
    </dgm:pt>
    <dgm:pt modelId="{1191B25E-A804-4EDE-BD4E-64DB4E61EFEC}" type="pres">
      <dgm:prSet presAssocID="{EA48A9BC-5F7D-463D-8370-E23365EB77A2}" presName="Accent" presStyleLbl="node1" presStyleIdx="1" presStyleCnt="4"/>
      <dgm:spPr>
        <a:ln w="57150">
          <a:solidFill>
            <a:schemeClr val="bg1"/>
          </a:solidFill>
        </a:ln>
      </dgm:spPr>
    </dgm:pt>
    <dgm:pt modelId="{8DB8D081-3FA6-4857-884D-F78E34362A6D}" type="pres">
      <dgm:prSet presAssocID="{EA48A9BC-5F7D-463D-8370-E23365EB77A2}" presName="ParentBackground3" presStyleCnt="0"/>
      <dgm:spPr/>
    </dgm:pt>
    <dgm:pt modelId="{BEF86754-ED0C-47C7-A204-5093D712A4F4}" type="pres">
      <dgm:prSet presAssocID="{EA48A9BC-5F7D-463D-8370-E23365EB77A2}" presName="ParentBackground" presStyleLbl="fgAcc1" presStyleIdx="1" presStyleCnt="4"/>
      <dgm:spPr/>
    </dgm:pt>
    <dgm:pt modelId="{C5497C0D-1AA9-4EE4-AD61-8316DFC3BFC7}" type="pres">
      <dgm:prSet presAssocID="{EA48A9BC-5F7D-463D-8370-E23365EB77A2}" presName="Child3" presStyleLbl="revTx" presStyleIdx="1" presStyleCnt="4">
        <dgm:presLayoutVars>
          <dgm:chMax val="0"/>
          <dgm:chPref val="0"/>
          <dgm:bulletEnabled val="1"/>
        </dgm:presLayoutVars>
      </dgm:prSet>
      <dgm:spPr/>
    </dgm:pt>
    <dgm:pt modelId="{EB24FA3E-72B5-4BA1-9440-7A8B32DC97AE}" type="pres">
      <dgm:prSet presAssocID="{EA48A9BC-5F7D-463D-8370-E23365EB77A2}" presName="Parent3" presStyleLbl="revTx" presStyleIdx="1" presStyleCnt="4">
        <dgm:presLayoutVars>
          <dgm:chMax val="1"/>
          <dgm:chPref val="1"/>
          <dgm:bulletEnabled val="1"/>
        </dgm:presLayoutVars>
      </dgm:prSet>
      <dgm:spPr/>
    </dgm:pt>
    <dgm:pt modelId="{2D24DE49-B987-4B7A-863B-46C28BF9AC72}" type="pres">
      <dgm:prSet presAssocID="{7794877D-BAAF-416E-A952-9177DECCECD3}" presName="Accent2" presStyleCnt="0"/>
      <dgm:spPr/>
    </dgm:pt>
    <dgm:pt modelId="{1490B335-3589-4AE9-BDE5-78E1F79C1A04}" type="pres">
      <dgm:prSet presAssocID="{7794877D-BAAF-416E-A952-9177DECCECD3}" presName="Accent" presStyleLbl="node1" presStyleIdx="2" presStyleCnt="4"/>
      <dgm:spPr>
        <a:ln w="57150">
          <a:solidFill>
            <a:schemeClr val="bg1"/>
          </a:solidFill>
        </a:ln>
      </dgm:spPr>
    </dgm:pt>
    <dgm:pt modelId="{42A97881-2F28-4FB6-AABC-B5A10765ABD6}" type="pres">
      <dgm:prSet presAssocID="{7794877D-BAAF-416E-A952-9177DECCECD3}" presName="ParentBackground2" presStyleCnt="0"/>
      <dgm:spPr/>
    </dgm:pt>
    <dgm:pt modelId="{5EB21019-835D-4AE1-9009-5030CAD8E972}" type="pres">
      <dgm:prSet presAssocID="{7794877D-BAAF-416E-A952-9177DECCECD3}" presName="ParentBackground" presStyleLbl="fgAcc1" presStyleIdx="2" presStyleCnt="4"/>
      <dgm:spPr/>
    </dgm:pt>
    <dgm:pt modelId="{1723D62B-9F4A-4112-BDF9-573E3C3CE8DA}" type="pres">
      <dgm:prSet presAssocID="{7794877D-BAAF-416E-A952-9177DECCECD3}" presName="Child2" presStyleLbl="revTx" presStyleIdx="2" presStyleCnt="4">
        <dgm:presLayoutVars>
          <dgm:chMax val="0"/>
          <dgm:chPref val="0"/>
          <dgm:bulletEnabled val="1"/>
        </dgm:presLayoutVars>
      </dgm:prSet>
      <dgm:spPr/>
    </dgm:pt>
    <dgm:pt modelId="{ED3CC0F6-E538-42DF-9C3B-0F14674DF357}" type="pres">
      <dgm:prSet presAssocID="{7794877D-BAAF-416E-A952-9177DECCECD3}" presName="Parent2" presStyleLbl="revTx" presStyleIdx="2" presStyleCnt="4">
        <dgm:presLayoutVars>
          <dgm:chMax val="1"/>
          <dgm:chPref val="1"/>
          <dgm:bulletEnabled val="1"/>
        </dgm:presLayoutVars>
      </dgm:prSet>
      <dgm:spPr/>
    </dgm:pt>
    <dgm:pt modelId="{E34E9A25-EA0C-4977-A107-959E75DC9862}" type="pres">
      <dgm:prSet presAssocID="{E6AFB88C-1059-4CA5-88B8-F50EBD14EB88}" presName="Accent1" presStyleCnt="0"/>
      <dgm:spPr/>
    </dgm:pt>
    <dgm:pt modelId="{68A91A5D-AE0A-478D-92CD-A793C6D2B0F3}" type="pres">
      <dgm:prSet presAssocID="{E6AFB88C-1059-4CA5-88B8-F50EBD14EB88}" presName="Accent" presStyleLbl="node1" presStyleIdx="3" presStyleCnt="4"/>
      <dgm:spPr>
        <a:ln w="57150">
          <a:solidFill>
            <a:schemeClr val="bg1"/>
          </a:solidFill>
        </a:ln>
      </dgm:spPr>
    </dgm:pt>
    <dgm:pt modelId="{43C8939F-FF0E-4C09-A59D-123F79D50074}" type="pres">
      <dgm:prSet presAssocID="{E6AFB88C-1059-4CA5-88B8-F50EBD14EB88}" presName="ParentBackground1" presStyleCnt="0"/>
      <dgm:spPr/>
    </dgm:pt>
    <dgm:pt modelId="{91901EA6-5EBF-4CE2-8E86-DFC4B4813223}" type="pres">
      <dgm:prSet presAssocID="{E6AFB88C-1059-4CA5-88B8-F50EBD14EB88}" presName="ParentBackground" presStyleLbl="fgAcc1" presStyleIdx="3" presStyleCnt="4"/>
      <dgm:spPr/>
    </dgm:pt>
    <dgm:pt modelId="{D76A12A6-9EAC-4F1F-9BAB-CD17FD22C592}" type="pres">
      <dgm:prSet presAssocID="{E6AFB88C-1059-4CA5-88B8-F50EBD14EB88}" presName="Child1" presStyleLbl="revTx" presStyleIdx="3" presStyleCnt="4">
        <dgm:presLayoutVars>
          <dgm:chMax val="0"/>
          <dgm:chPref val="0"/>
          <dgm:bulletEnabled val="1"/>
        </dgm:presLayoutVars>
      </dgm:prSet>
      <dgm:spPr/>
    </dgm:pt>
    <dgm:pt modelId="{6DFC2764-C95D-4CE7-9472-338052F00F90}" type="pres">
      <dgm:prSet presAssocID="{E6AFB88C-1059-4CA5-88B8-F50EBD14EB88}" presName="Parent1" presStyleLbl="revTx" presStyleIdx="3" presStyleCnt="4">
        <dgm:presLayoutVars>
          <dgm:chMax val="1"/>
          <dgm:chPref val="1"/>
          <dgm:bulletEnabled val="1"/>
        </dgm:presLayoutVars>
      </dgm:prSet>
      <dgm:spPr/>
    </dgm:pt>
  </dgm:ptLst>
  <dgm:cxnLst>
    <dgm:cxn modelId="{C9911002-A03A-41EC-BBA9-77FB8E9C04D5}" type="presOf" srcId="{EA48A9BC-5F7D-463D-8370-E23365EB77A2}" destId="{BEF86754-ED0C-47C7-A204-5093D712A4F4}" srcOrd="0" destOrd="0" presId="urn:microsoft.com/office/officeart/2011/layout/CircleProcess"/>
    <dgm:cxn modelId="{4F149C03-E390-4EA1-8756-597C734AA9D3}" srcId="{EA48A9BC-5F7D-463D-8370-E23365EB77A2}" destId="{E47F88DD-1530-45AF-B95E-4437DBAAAB9B}" srcOrd="1" destOrd="0" parTransId="{455CDAD5-EA40-471F-97E3-70D9C348806B}" sibTransId="{455329C2-3249-4E50-A8F6-2AE62854380E}"/>
    <dgm:cxn modelId="{73130706-09E8-43BA-AAD7-76C644C2C62D}" srcId="{38BECDF4-29F5-4769-8E5A-45091EBF099B}" destId="{DFBAF0C6-03E2-4A07-9A01-5F16BDD01B48}" srcOrd="2" destOrd="0" parTransId="{AC302598-C34C-4795-8120-AB3F6D51CD20}" sibTransId="{B8C4DD6B-7123-4E8E-8947-14311DFFD9BC}"/>
    <dgm:cxn modelId="{61E0950E-36EC-458F-9A6E-1405910DE2DB}" srcId="{C52765AE-FC0A-4882-A82C-9C186AA7F670}" destId="{EA48A9BC-5F7D-463D-8370-E23365EB77A2}" srcOrd="2" destOrd="0" parTransId="{D7B867E7-16F9-4016-B102-3B1675DEDE0A}" sibTransId="{2BEF92B2-6BEA-4E06-92EF-F13F8817091D}"/>
    <dgm:cxn modelId="{A5529D10-4B88-4BAC-B439-2B6167175E05}" srcId="{EA48A9BC-5F7D-463D-8370-E23365EB77A2}" destId="{9B5FBDFF-0C01-44AD-9FAC-73B14B357180}" srcOrd="0" destOrd="0" parTransId="{C37545E1-B3A2-4E4A-95DB-E6E929CE7A58}" sibTransId="{7789F092-5843-4E66-A118-EA432BC9DF79}"/>
    <dgm:cxn modelId="{B94DFF1E-867D-4974-94E9-CF9CE58C96D7}" type="presOf" srcId="{9B5FBDFF-0C01-44AD-9FAC-73B14B357180}" destId="{C5497C0D-1AA9-4EE4-AD61-8316DFC3BFC7}" srcOrd="0" destOrd="0" presId="urn:microsoft.com/office/officeart/2011/layout/CircleProcess"/>
    <dgm:cxn modelId="{9C968C21-8C0E-4F04-8BB9-FAB2A05525FB}" type="presOf" srcId="{38BECDF4-29F5-4769-8E5A-45091EBF099B}" destId="{27BE20B5-F720-429D-BB9B-D4F6AA77D63A}" srcOrd="0" destOrd="0" presId="urn:microsoft.com/office/officeart/2011/layout/CircleProcess"/>
    <dgm:cxn modelId="{9B788722-9792-4611-B03A-AFB85BE6CAF6}" srcId="{E6AFB88C-1059-4CA5-88B8-F50EBD14EB88}" destId="{F198368F-F558-42BB-93A9-81DA33FE4C4B}" srcOrd="0" destOrd="0" parTransId="{524E3888-C03D-4836-AA26-9D451698FBB7}" sibTransId="{496076A6-9F95-4B95-B972-871DABAD3B90}"/>
    <dgm:cxn modelId="{4A53FA27-FC13-4208-A955-14559E5C7DF0}" type="presOf" srcId="{EA48A9BC-5F7D-463D-8370-E23365EB77A2}" destId="{EB24FA3E-72B5-4BA1-9440-7A8B32DC97AE}" srcOrd="1" destOrd="0" presId="urn:microsoft.com/office/officeart/2011/layout/CircleProcess"/>
    <dgm:cxn modelId="{A15A5C29-F0DB-4F4D-A705-201775102277}" srcId="{38BECDF4-29F5-4769-8E5A-45091EBF099B}" destId="{F4DD8D1C-516C-42BF-871D-FB17BF63A05F}" srcOrd="0" destOrd="0" parTransId="{67BF5E53-C101-4A3B-88C1-D5D916AE003C}" sibTransId="{1328493D-1BA7-4B48-9C73-54745FDC757D}"/>
    <dgm:cxn modelId="{D1714036-45A5-4760-900E-8F4694002832}" srcId="{7794877D-BAAF-416E-A952-9177DECCECD3}" destId="{D0F025A2-D615-4AA2-9B14-4C645E67CC07}" srcOrd="0" destOrd="0" parTransId="{A2CB26AA-1F47-49D4-81E8-513DFE34A9C1}" sibTransId="{25DA7D89-5AE3-46DD-ADD2-F7CF0E5E3346}"/>
    <dgm:cxn modelId="{70E09049-470D-4C39-A6EE-E5D7B919FCFE}" type="presOf" srcId="{E6AFB88C-1059-4CA5-88B8-F50EBD14EB88}" destId="{6DFC2764-C95D-4CE7-9472-338052F00F90}" srcOrd="1" destOrd="0" presId="urn:microsoft.com/office/officeart/2011/layout/CircleProcess"/>
    <dgm:cxn modelId="{B562EA6A-4B75-439E-9A43-A41DEF1CD34C}" srcId="{E6AFB88C-1059-4CA5-88B8-F50EBD14EB88}" destId="{CE557A31-C5B0-41C8-8D76-60B6A13E195B}" srcOrd="1" destOrd="0" parTransId="{93C3BDAD-FB5D-4699-A3A7-D7D371600550}" sibTransId="{60ECACFB-5947-4A26-80CA-4B247278AB17}"/>
    <dgm:cxn modelId="{A2DB006B-01CE-465C-BCC9-2726FA4F9BF0}" type="presOf" srcId="{C52765AE-FC0A-4882-A82C-9C186AA7F670}" destId="{2E08BE63-3288-4C60-89E8-F8363D3099DA}" srcOrd="0" destOrd="0" presId="urn:microsoft.com/office/officeart/2011/layout/CircleProcess"/>
    <dgm:cxn modelId="{744F4E5A-BE9C-44FD-BE48-497880D2845F}" type="presOf" srcId="{E6AFB88C-1059-4CA5-88B8-F50EBD14EB88}" destId="{91901EA6-5EBF-4CE2-8E86-DFC4B4813223}" srcOrd="0" destOrd="0" presId="urn:microsoft.com/office/officeart/2011/layout/CircleProcess"/>
    <dgm:cxn modelId="{613AFE84-7C14-4DCD-A4CA-0DA8242788D9}" type="presOf" srcId="{E47F88DD-1530-45AF-B95E-4437DBAAAB9B}" destId="{C5497C0D-1AA9-4EE4-AD61-8316DFC3BFC7}" srcOrd="0" destOrd="1" presId="urn:microsoft.com/office/officeart/2011/layout/CircleProcess"/>
    <dgm:cxn modelId="{8D747A90-4B7B-42DC-A0AE-5CE224C3EDDD}" srcId="{C52765AE-FC0A-4882-A82C-9C186AA7F670}" destId="{7794877D-BAAF-416E-A952-9177DECCECD3}" srcOrd="1" destOrd="0" parTransId="{8BB17EB2-04FA-4217-87EF-5F64728564C0}" sibTransId="{6C6A3AD3-2852-45FC-B406-45C31E8D29E9}"/>
    <dgm:cxn modelId="{1E1BCF95-F3AC-47FB-9C45-32E7B7015D97}" type="presOf" srcId="{7794877D-BAAF-416E-A952-9177DECCECD3}" destId="{ED3CC0F6-E538-42DF-9C3B-0F14674DF357}" srcOrd="1" destOrd="0" presId="urn:microsoft.com/office/officeart/2011/layout/CircleProcess"/>
    <dgm:cxn modelId="{CB516598-4927-4BF4-B577-DE25ABACE592}" srcId="{C52765AE-FC0A-4882-A82C-9C186AA7F670}" destId="{E6AFB88C-1059-4CA5-88B8-F50EBD14EB88}" srcOrd="0" destOrd="0" parTransId="{6B54459D-E03E-4927-9423-A8C82FC066FC}" sibTransId="{74EE4872-5EBA-4F17-9E24-57D1E6308451}"/>
    <dgm:cxn modelId="{E7A6B3AF-93C1-4EC4-860E-84DFA14722D6}" type="presOf" srcId="{DFBAF0C6-03E2-4A07-9A01-5F16BDD01B48}" destId="{A77FF241-E608-48B3-BA9A-3F8B78141479}" srcOrd="0" destOrd="2" presId="urn:microsoft.com/office/officeart/2011/layout/CircleProcess"/>
    <dgm:cxn modelId="{89B9FFAF-0661-4C01-96CE-16A416A277CE}" type="presOf" srcId="{263AE8FD-D559-4F43-B02A-60B8A54A05CA}" destId="{A77FF241-E608-48B3-BA9A-3F8B78141479}" srcOrd="0" destOrd="1" presId="urn:microsoft.com/office/officeart/2011/layout/CircleProcess"/>
    <dgm:cxn modelId="{F035C9C3-DC28-4DAD-9289-E24A2F372B50}" type="presOf" srcId="{CE557A31-C5B0-41C8-8D76-60B6A13E195B}" destId="{D76A12A6-9EAC-4F1F-9BAB-CD17FD22C592}" srcOrd="0" destOrd="1" presId="urn:microsoft.com/office/officeart/2011/layout/CircleProcess"/>
    <dgm:cxn modelId="{723087C9-A888-45C6-BCC2-995E04277573}" srcId="{C52765AE-FC0A-4882-A82C-9C186AA7F670}" destId="{38BECDF4-29F5-4769-8E5A-45091EBF099B}" srcOrd="3" destOrd="0" parTransId="{D76A79B3-50AE-48C2-A26F-DA8D8348F774}" sibTransId="{4245CDEB-740A-4799-B8C7-8B7D202B7DCA}"/>
    <dgm:cxn modelId="{0F22F5DA-2010-454D-A5EE-281776467841}" type="presOf" srcId="{F198368F-F558-42BB-93A9-81DA33FE4C4B}" destId="{D76A12A6-9EAC-4F1F-9BAB-CD17FD22C592}" srcOrd="0" destOrd="0" presId="urn:microsoft.com/office/officeart/2011/layout/CircleProcess"/>
    <dgm:cxn modelId="{BFDE3AEA-F797-4C57-99C0-ABD4AC6A5EB8}" srcId="{38BECDF4-29F5-4769-8E5A-45091EBF099B}" destId="{263AE8FD-D559-4F43-B02A-60B8A54A05CA}" srcOrd="1" destOrd="0" parTransId="{6819EA55-5298-412B-A28A-CBF917C66AC1}" sibTransId="{809F952C-13FD-41F2-A88F-CC8DA2F9AE6F}"/>
    <dgm:cxn modelId="{7AF485F4-25A0-42CB-B7C2-24567A36DD49}" type="presOf" srcId="{F4DD8D1C-516C-42BF-871D-FB17BF63A05F}" destId="{A77FF241-E608-48B3-BA9A-3F8B78141479}" srcOrd="0" destOrd="0" presId="urn:microsoft.com/office/officeart/2011/layout/CircleProcess"/>
    <dgm:cxn modelId="{EAD158F5-9F4B-4964-8F78-7B6E55E8C1A4}" type="presOf" srcId="{D0F025A2-D615-4AA2-9B14-4C645E67CC07}" destId="{1723D62B-9F4A-4112-BDF9-573E3C3CE8DA}" srcOrd="0" destOrd="0" presId="urn:microsoft.com/office/officeart/2011/layout/CircleProcess"/>
    <dgm:cxn modelId="{62B156F8-75B1-404F-AE52-59B4B4431218}" type="presOf" srcId="{7794877D-BAAF-416E-A952-9177DECCECD3}" destId="{5EB21019-835D-4AE1-9009-5030CAD8E972}" srcOrd="0" destOrd="0" presId="urn:microsoft.com/office/officeart/2011/layout/CircleProcess"/>
    <dgm:cxn modelId="{E0CD3BFD-36FF-443F-99E1-3BD1BE737367}" type="presOf" srcId="{38BECDF4-29F5-4769-8E5A-45091EBF099B}" destId="{08402034-137A-40D0-ABAB-0B73D5A63060}" srcOrd="1" destOrd="0" presId="urn:microsoft.com/office/officeart/2011/layout/CircleProcess"/>
    <dgm:cxn modelId="{EE0D2154-D893-48A8-B6E8-BF49586FD635}" type="presParOf" srcId="{2E08BE63-3288-4C60-89E8-F8363D3099DA}" destId="{785A77A4-861B-48AC-AC6B-96192025EEBB}" srcOrd="0" destOrd="0" presId="urn:microsoft.com/office/officeart/2011/layout/CircleProcess"/>
    <dgm:cxn modelId="{AFFFAAE8-F3AD-4CDA-BFBD-CC5FA629737D}" type="presParOf" srcId="{785A77A4-861B-48AC-AC6B-96192025EEBB}" destId="{7E611073-24EA-4EC5-BE57-15032E9386EB}" srcOrd="0" destOrd="0" presId="urn:microsoft.com/office/officeart/2011/layout/CircleProcess"/>
    <dgm:cxn modelId="{B6371659-BB53-486B-81E3-8ABD4E9A2D66}" type="presParOf" srcId="{2E08BE63-3288-4C60-89E8-F8363D3099DA}" destId="{572ED6CB-37CF-445A-BAA5-742805D3ADA8}" srcOrd="1" destOrd="0" presId="urn:microsoft.com/office/officeart/2011/layout/CircleProcess"/>
    <dgm:cxn modelId="{DF26218F-75F0-413D-AA1E-5C243FC33442}" type="presParOf" srcId="{572ED6CB-37CF-445A-BAA5-742805D3ADA8}" destId="{27BE20B5-F720-429D-BB9B-D4F6AA77D63A}" srcOrd="0" destOrd="0" presId="urn:microsoft.com/office/officeart/2011/layout/CircleProcess"/>
    <dgm:cxn modelId="{71D4D65F-371D-473B-B640-52AFF8C5E8F1}" type="presParOf" srcId="{2E08BE63-3288-4C60-89E8-F8363D3099DA}" destId="{A77FF241-E608-48B3-BA9A-3F8B78141479}" srcOrd="2" destOrd="0" presId="urn:microsoft.com/office/officeart/2011/layout/CircleProcess"/>
    <dgm:cxn modelId="{A2E86556-36EF-453A-8A53-8D31C431C0E0}" type="presParOf" srcId="{2E08BE63-3288-4C60-89E8-F8363D3099DA}" destId="{08402034-137A-40D0-ABAB-0B73D5A63060}" srcOrd="3" destOrd="0" presId="urn:microsoft.com/office/officeart/2011/layout/CircleProcess"/>
    <dgm:cxn modelId="{EE8FB653-3C56-4987-8028-298E097AADCF}" type="presParOf" srcId="{2E08BE63-3288-4C60-89E8-F8363D3099DA}" destId="{9B948D10-294B-4D9E-B553-4DA616CDF121}" srcOrd="4" destOrd="0" presId="urn:microsoft.com/office/officeart/2011/layout/CircleProcess"/>
    <dgm:cxn modelId="{C42F562A-4374-4CF1-BA75-A7847C0E74A6}" type="presParOf" srcId="{9B948D10-294B-4D9E-B553-4DA616CDF121}" destId="{1191B25E-A804-4EDE-BD4E-64DB4E61EFEC}" srcOrd="0" destOrd="0" presId="urn:microsoft.com/office/officeart/2011/layout/CircleProcess"/>
    <dgm:cxn modelId="{8E8741D9-06AE-4BF8-BFE3-7A35DA10C009}" type="presParOf" srcId="{2E08BE63-3288-4C60-89E8-F8363D3099DA}" destId="{8DB8D081-3FA6-4857-884D-F78E34362A6D}" srcOrd="5" destOrd="0" presId="urn:microsoft.com/office/officeart/2011/layout/CircleProcess"/>
    <dgm:cxn modelId="{75045AA7-719A-4112-8AEE-69990A6ED90A}" type="presParOf" srcId="{8DB8D081-3FA6-4857-884D-F78E34362A6D}" destId="{BEF86754-ED0C-47C7-A204-5093D712A4F4}" srcOrd="0" destOrd="0" presId="urn:microsoft.com/office/officeart/2011/layout/CircleProcess"/>
    <dgm:cxn modelId="{4C440511-ADDD-4DF9-9DE3-520D1B4BA0F7}" type="presParOf" srcId="{2E08BE63-3288-4C60-89E8-F8363D3099DA}" destId="{C5497C0D-1AA9-4EE4-AD61-8316DFC3BFC7}" srcOrd="6" destOrd="0" presId="urn:microsoft.com/office/officeart/2011/layout/CircleProcess"/>
    <dgm:cxn modelId="{E4586B37-1520-45E7-830D-B1811BF9A73D}" type="presParOf" srcId="{2E08BE63-3288-4C60-89E8-F8363D3099DA}" destId="{EB24FA3E-72B5-4BA1-9440-7A8B32DC97AE}" srcOrd="7" destOrd="0" presId="urn:microsoft.com/office/officeart/2011/layout/CircleProcess"/>
    <dgm:cxn modelId="{C7C0252E-8203-444B-AF0F-F789007B202E}" type="presParOf" srcId="{2E08BE63-3288-4C60-89E8-F8363D3099DA}" destId="{2D24DE49-B987-4B7A-863B-46C28BF9AC72}" srcOrd="8" destOrd="0" presId="urn:microsoft.com/office/officeart/2011/layout/CircleProcess"/>
    <dgm:cxn modelId="{228019B7-3B6E-4846-96E5-2E91CCFDF82F}" type="presParOf" srcId="{2D24DE49-B987-4B7A-863B-46C28BF9AC72}" destId="{1490B335-3589-4AE9-BDE5-78E1F79C1A04}" srcOrd="0" destOrd="0" presId="urn:microsoft.com/office/officeart/2011/layout/CircleProcess"/>
    <dgm:cxn modelId="{89078208-1541-4314-987B-81720CBA46EF}" type="presParOf" srcId="{2E08BE63-3288-4C60-89E8-F8363D3099DA}" destId="{42A97881-2F28-4FB6-AABC-B5A10765ABD6}" srcOrd="9" destOrd="0" presId="urn:microsoft.com/office/officeart/2011/layout/CircleProcess"/>
    <dgm:cxn modelId="{2885A0EE-B4E9-4735-B3EB-3B3EC64FBECF}" type="presParOf" srcId="{42A97881-2F28-4FB6-AABC-B5A10765ABD6}" destId="{5EB21019-835D-4AE1-9009-5030CAD8E972}" srcOrd="0" destOrd="0" presId="urn:microsoft.com/office/officeart/2011/layout/CircleProcess"/>
    <dgm:cxn modelId="{EB0F373F-0BD0-4593-A162-84E7252509E2}" type="presParOf" srcId="{2E08BE63-3288-4C60-89E8-F8363D3099DA}" destId="{1723D62B-9F4A-4112-BDF9-573E3C3CE8DA}" srcOrd="10" destOrd="0" presId="urn:microsoft.com/office/officeart/2011/layout/CircleProcess"/>
    <dgm:cxn modelId="{7778A3EB-F4AB-40A6-B260-0FF3C8AA93D7}" type="presParOf" srcId="{2E08BE63-3288-4C60-89E8-F8363D3099DA}" destId="{ED3CC0F6-E538-42DF-9C3B-0F14674DF357}" srcOrd="11" destOrd="0" presId="urn:microsoft.com/office/officeart/2011/layout/CircleProcess"/>
    <dgm:cxn modelId="{B9AFABB5-2B97-404A-AC42-D5C9315E4990}" type="presParOf" srcId="{2E08BE63-3288-4C60-89E8-F8363D3099DA}" destId="{E34E9A25-EA0C-4977-A107-959E75DC9862}" srcOrd="12" destOrd="0" presId="urn:microsoft.com/office/officeart/2011/layout/CircleProcess"/>
    <dgm:cxn modelId="{9812FEFA-470A-4C90-BB74-94723F6C2F1B}" type="presParOf" srcId="{E34E9A25-EA0C-4977-A107-959E75DC9862}" destId="{68A91A5D-AE0A-478D-92CD-A793C6D2B0F3}" srcOrd="0" destOrd="0" presId="urn:microsoft.com/office/officeart/2011/layout/CircleProcess"/>
    <dgm:cxn modelId="{F2574DD9-54BD-433F-B437-B5AFB773D591}" type="presParOf" srcId="{2E08BE63-3288-4C60-89E8-F8363D3099DA}" destId="{43C8939F-FF0E-4C09-A59D-123F79D50074}" srcOrd="13" destOrd="0" presId="urn:microsoft.com/office/officeart/2011/layout/CircleProcess"/>
    <dgm:cxn modelId="{FC67FE5F-E34C-4E16-8D28-933466CC26BF}" type="presParOf" srcId="{43C8939F-FF0E-4C09-A59D-123F79D50074}" destId="{91901EA6-5EBF-4CE2-8E86-DFC4B4813223}" srcOrd="0" destOrd="0" presId="urn:microsoft.com/office/officeart/2011/layout/CircleProcess"/>
    <dgm:cxn modelId="{1842E7E0-20F1-4617-BEC5-578EECA34026}" type="presParOf" srcId="{2E08BE63-3288-4C60-89E8-F8363D3099DA}" destId="{D76A12A6-9EAC-4F1F-9BAB-CD17FD22C592}" srcOrd="14" destOrd="0" presId="urn:microsoft.com/office/officeart/2011/layout/CircleProcess"/>
    <dgm:cxn modelId="{8E7F780D-B696-41EF-8B32-F3BAFC851C73}" type="presParOf" srcId="{2E08BE63-3288-4C60-89E8-F8363D3099DA}" destId="{6DFC2764-C95D-4CE7-9472-338052F00F90}" srcOrd="15"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3A5071-2AFA-4736-B288-AF105AC429E4}" type="doc">
      <dgm:prSet loTypeId="urn:microsoft.com/office/officeart/2005/8/layout/vProcess5" loCatId="process" qsTypeId="urn:microsoft.com/office/officeart/2005/8/quickstyle/simple3" qsCatId="simple" csTypeId="urn:microsoft.com/office/officeart/2005/8/colors/colorful5" csCatId="colorful" phldr="1"/>
      <dgm:spPr/>
      <dgm:t>
        <a:bodyPr/>
        <a:lstStyle/>
        <a:p>
          <a:endParaRPr lang="en-US"/>
        </a:p>
      </dgm:t>
    </dgm:pt>
    <dgm:pt modelId="{EF3FE35E-C27F-496F-AC1A-D933876F6809}">
      <dgm:prSet phldrT="[Text]" custT="1"/>
      <dgm:spPr/>
      <dgm:t>
        <a:bodyPr/>
        <a:lstStyle/>
        <a:p>
          <a:r>
            <a:rPr lang="en-US" sz="2000" b="0" dirty="0">
              <a:latin typeface="Times New Roman" panose="02020603050405020304" pitchFamily="18" charset="0"/>
              <a:cs typeface="Times New Roman" panose="02020603050405020304" pitchFamily="18" charset="0"/>
            </a:rPr>
            <a:t>Redefining the Digital Twin</a:t>
          </a:r>
        </a:p>
      </dgm:t>
    </dgm:pt>
    <dgm:pt modelId="{0FE6E2B6-C072-4FA0-8BA3-C83495E3E19C}" type="parTrans" cxnId="{3EECA30C-BE6E-4901-867D-9C526D0997D5}">
      <dgm:prSet/>
      <dgm:spPr/>
      <dgm:t>
        <a:bodyPr/>
        <a:lstStyle/>
        <a:p>
          <a:endParaRPr lang="en-US"/>
        </a:p>
      </dgm:t>
    </dgm:pt>
    <dgm:pt modelId="{A1A86409-6916-4F67-91F1-65D28E5E3952}" type="sibTrans" cxnId="{3EECA30C-BE6E-4901-867D-9C526D0997D5}">
      <dgm:prSet/>
      <dgm:spPr/>
      <dgm:t>
        <a:bodyPr/>
        <a:lstStyle/>
        <a:p>
          <a:endParaRPr lang="en-US"/>
        </a:p>
      </dgm:t>
    </dgm:pt>
    <dgm:pt modelId="{6F72B9F3-CA03-400E-B840-16B350975A2E}">
      <dgm:prSet phldrT="[Text]" custT="1"/>
      <dgm:spPr/>
      <dgm:t>
        <a:bodyPr/>
        <a:lstStyle/>
        <a:p>
          <a:r>
            <a:rPr lang="en-US" sz="1600" b="0" dirty="0">
              <a:latin typeface="Times New Roman" panose="02020603050405020304" pitchFamily="18" charset="0"/>
              <a:cs typeface="Times New Roman" panose="02020603050405020304" pitchFamily="18" charset="0"/>
            </a:rPr>
            <a:t>Brief historical and contextual overview.</a:t>
          </a:r>
        </a:p>
      </dgm:t>
    </dgm:pt>
    <dgm:pt modelId="{30CD2B9E-3F30-4C69-816C-066542DCA9F4}" type="parTrans" cxnId="{6B8ED1C3-CB77-4617-B595-1C58AD303CB3}">
      <dgm:prSet/>
      <dgm:spPr/>
      <dgm:t>
        <a:bodyPr/>
        <a:lstStyle/>
        <a:p>
          <a:endParaRPr lang="en-US"/>
        </a:p>
      </dgm:t>
    </dgm:pt>
    <dgm:pt modelId="{56DCC844-EF7F-458F-9AEF-AE5E4A511645}" type="sibTrans" cxnId="{6B8ED1C3-CB77-4617-B595-1C58AD303CB3}">
      <dgm:prSet/>
      <dgm:spPr/>
      <dgm:t>
        <a:bodyPr/>
        <a:lstStyle/>
        <a:p>
          <a:endParaRPr lang="en-US"/>
        </a:p>
      </dgm:t>
    </dgm:pt>
    <dgm:pt modelId="{3A3AF504-1A63-4760-AA7A-A303DAC30325}">
      <dgm:prSet phldrT="[Text]" custT="1"/>
      <dgm:spPr/>
      <dgm:t>
        <a:bodyPr/>
        <a:lstStyle/>
        <a:p>
          <a:r>
            <a:rPr lang="en-US" sz="1600" b="0" dirty="0">
              <a:latin typeface="Times New Roman" panose="02020603050405020304" pitchFamily="18" charset="0"/>
              <a:cs typeface="Times New Roman" panose="02020603050405020304" pitchFamily="18" charset="0"/>
            </a:rPr>
            <a:t>Our proposed definition of DT.</a:t>
          </a:r>
        </a:p>
      </dgm:t>
    </dgm:pt>
    <dgm:pt modelId="{C8A4E9FB-72C3-4976-9AC5-08BD31F1AB8D}" type="parTrans" cxnId="{5FD79A7E-41F3-4AE5-9762-85B9328A7820}">
      <dgm:prSet/>
      <dgm:spPr/>
      <dgm:t>
        <a:bodyPr/>
        <a:lstStyle/>
        <a:p>
          <a:endParaRPr lang="en-US"/>
        </a:p>
      </dgm:t>
    </dgm:pt>
    <dgm:pt modelId="{AD380471-72E7-403D-A734-6B5CF931BDF8}" type="sibTrans" cxnId="{5FD79A7E-41F3-4AE5-9762-85B9328A7820}">
      <dgm:prSet/>
      <dgm:spPr/>
      <dgm:t>
        <a:bodyPr/>
        <a:lstStyle/>
        <a:p>
          <a:endParaRPr lang="en-US"/>
        </a:p>
      </dgm:t>
    </dgm:pt>
    <dgm:pt modelId="{0F4BCE64-103E-4FC1-ACCB-15DE18567A98}">
      <dgm:prSet phldrT="[Text]" custT="1"/>
      <dgm:spPr/>
      <dgm:t>
        <a:bodyPr/>
        <a:lstStyle/>
        <a:p>
          <a:r>
            <a:rPr lang="en-US" sz="2000" dirty="0">
              <a:latin typeface="Times New Roman" panose="02020603050405020304" pitchFamily="18" charset="0"/>
              <a:cs typeface="Times New Roman" panose="02020603050405020304" pitchFamily="18" charset="0"/>
            </a:rPr>
            <a:t>SCADA Systems</a:t>
          </a:r>
        </a:p>
      </dgm:t>
    </dgm:pt>
    <dgm:pt modelId="{B20A697B-7A95-4C94-AA77-B5D2A0FBD83B}" type="parTrans" cxnId="{8015B899-9F17-4DF3-B64D-AAA2DFCB3C5E}">
      <dgm:prSet/>
      <dgm:spPr/>
      <dgm:t>
        <a:bodyPr/>
        <a:lstStyle/>
        <a:p>
          <a:endParaRPr lang="en-US"/>
        </a:p>
      </dgm:t>
    </dgm:pt>
    <dgm:pt modelId="{967039D6-34DF-49C3-AD14-4B5F7DF27108}" type="sibTrans" cxnId="{8015B899-9F17-4DF3-B64D-AAA2DFCB3C5E}">
      <dgm:prSet/>
      <dgm:spPr/>
      <dgm:t>
        <a:bodyPr/>
        <a:lstStyle/>
        <a:p>
          <a:endParaRPr lang="en-US"/>
        </a:p>
      </dgm:t>
    </dgm:pt>
    <dgm:pt modelId="{0E56BD40-D124-43D7-908C-6A4F6639D73E}">
      <dgm:prSet phldrT="[Text]" custT="1"/>
      <dgm:spPr/>
      <dgm:t>
        <a:bodyPr/>
        <a:lstStyle/>
        <a:p>
          <a:r>
            <a:rPr lang="en-US" sz="1600" dirty="0">
              <a:latin typeface="Times New Roman" panose="02020603050405020304" pitchFamily="18" charset="0"/>
              <a:cs typeface="Times New Roman" panose="02020603050405020304" pitchFamily="18" charset="0"/>
            </a:rPr>
            <a:t>Evolution and current standing of SCADA technology.</a:t>
          </a:r>
        </a:p>
      </dgm:t>
    </dgm:pt>
    <dgm:pt modelId="{42F68F72-E6E7-425A-B4DE-D19F5A0E4306}" type="parTrans" cxnId="{D874B9F2-8FD8-4D12-86AA-3CE88173BDF0}">
      <dgm:prSet/>
      <dgm:spPr/>
      <dgm:t>
        <a:bodyPr/>
        <a:lstStyle/>
        <a:p>
          <a:endParaRPr lang="en-US"/>
        </a:p>
      </dgm:t>
    </dgm:pt>
    <dgm:pt modelId="{D0503A22-E8EC-412A-80F8-484D80B0050A}" type="sibTrans" cxnId="{D874B9F2-8FD8-4D12-86AA-3CE88173BDF0}">
      <dgm:prSet/>
      <dgm:spPr/>
      <dgm:t>
        <a:bodyPr/>
        <a:lstStyle/>
        <a:p>
          <a:endParaRPr lang="en-US"/>
        </a:p>
      </dgm:t>
    </dgm:pt>
    <dgm:pt modelId="{ABC0A4AF-2A75-4C62-823E-BD02B2CBD003}">
      <dgm:prSet phldrT="[Text]" custT="1"/>
      <dgm:spPr/>
      <dgm:t>
        <a:bodyPr/>
        <a:lstStyle/>
        <a:p>
          <a:r>
            <a:rPr lang="en-US" sz="1600" dirty="0">
              <a:latin typeface="Times New Roman" panose="02020603050405020304" pitchFamily="18" charset="0"/>
              <a:cs typeface="Times New Roman" panose="02020603050405020304" pitchFamily="18" charset="0"/>
            </a:rPr>
            <a:t>Applications and challenges faced.</a:t>
          </a:r>
        </a:p>
      </dgm:t>
    </dgm:pt>
    <dgm:pt modelId="{51C18073-1484-4635-AA13-3086FC555067}" type="parTrans" cxnId="{99A9B5D6-A4E4-4ADE-A960-212F37ACF1DA}">
      <dgm:prSet/>
      <dgm:spPr/>
      <dgm:t>
        <a:bodyPr/>
        <a:lstStyle/>
        <a:p>
          <a:endParaRPr lang="en-US"/>
        </a:p>
      </dgm:t>
    </dgm:pt>
    <dgm:pt modelId="{57F05B73-100A-4230-BC41-0921136D46DF}" type="sibTrans" cxnId="{99A9B5D6-A4E4-4ADE-A960-212F37ACF1DA}">
      <dgm:prSet/>
      <dgm:spPr/>
      <dgm:t>
        <a:bodyPr/>
        <a:lstStyle/>
        <a:p>
          <a:endParaRPr lang="en-US"/>
        </a:p>
      </dgm:t>
    </dgm:pt>
    <dgm:pt modelId="{B2C0930F-A33C-4681-BEF0-67B52ED0109D}">
      <dgm:prSet phldrT="[Text]" custT="1"/>
      <dgm:spPr/>
      <dgm:t>
        <a:bodyPr/>
        <a:lstStyle/>
        <a:p>
          <a:r>
            <a:rPr lang="en-US" sz="2000" dirty="0">
              <a:latin typeface="Times New Roman" panose="02020603050405020304" pitchFamily="18" charset="0"/>
              <a:cs typeface="Times New Roman" panose="02020603050405020304" pitchFamily="18" charset="0"/>
            </a:rPr>
            <a:t>Data-Driven Defense for Smart Manufacturing</a:t>
          </a:r>
        </a:p>
      </dgm:t>
    </dgm:pt>
    <dgm:pt modelId="{CD27B00A-D424-468D-912E-35DD8A4AC387}" type="parTrans" cxnId="{C22391DB-EACA-4BA7-9B62-84C6906AE6BB}">
      <dgm:prSet/>
      <dgm:spPr/>
      <dgm:t>
        <a:bodyPr/>
        <a:lstStyle/>
        <a:p>
          <a:endParaRPr lang="en-US"/>
        </a:p>
      </dgm:t>
    </dgm:pt>
    <dgm:pt modelId="{F6C6A225-2D7B-4925-9AE3-A7514D79317D}" type="sibTrans" cxnId="{C22391DB-EACA-4BA7-9B62-84C6906AE6BB}">
      <dgm:prSet/>
      <dgm:spPr/>
      <dgm:t>
        <a:bodyPr/>
        <a:lstStyle/>
        <a:p>
          <a:endParaRPr lang="en-US"/>
        </a:p>
      </dgm:t>
    </dgm:pt>
    <dgm:pt modelId="{69F22E1F-CCA9-43AB-BABE-8DA6EEE2CDE4}">
      <dgm:prSet phldrT="[Text]" custT="1"/>
      <dgm:spPr/>
      <dgm:t>
        <a:bodyPr/>
        <a:lstStyle/>
        <a:p>
          <a:r>
            <a:rPr lang="en-US" sz="1600" dirty="0">
              <a:latin typeface="Times New Roman" panose="02020603050405020304" pitchFamily="18" charset="0"/>
              <a:cs typeface="Times New Roman" panose="02020603050405020304" pitchFamily="18" charset="0"/>
            </a:rPr>
            <a:t>Overall goals within the study.</a:t>
          </a:r>
        </a:p>
      </dgm:t>
    </dgm:pt>
    <dgm:pt modelId="{564FEB76-1A3A-4A5E-BA65-B75D164F7D09}" type="parTrans" cxnId="{4BBE27B4-6F80-4AC4-9D1D-25B4673C4CC1}">
      <dgm:prSet/>
      <dgm:spPr/>
      <dgm:t>
        <a:bodyPr/>
        <a:lstStyle/>
        <a:p>
          <a:endParaRPr lang="en-US"/>
        </a:p>
      </dgm:t>
    </dgm:pt>
    <dgm:pt modelId="{1E0616A3-8C04-4CC6-9F28-B5A6DF0EDB14}" type="sibTrans" cxnId="{4BBE27B4-6F80-4AC4-9D1D-25B4673C4CC1}">
      <dgm:prSet/>
      <dgm:spPr/>
      <dgm:t>
        <a:bodyPr/>
        <a:lstStyle/>
        <a:p>
          <a:endParaRPr lang="en-US"/>
        </a:p>
      </dgm:t>
    </dgm:pt>
    <dgm:pt modelId="{8D0F2B87-3A06-45A6-BA17-E838A130BAE8}">
      <dgm:prSet phldrT="[Text]" custT="1"/>
      <dgm:spPr/>
      <dgm:t>
        <a:bodyPr/>
        <a:lstStyle/>
        <a:p>
          <a:r>
            <a:rPr lang="en-US" sz="2000" dirty="0">
              <a:latin typeface="Times New Roman" panose="02020603050405020304" pitchFamily="18" charset="0"/>
              <a:cs typeface="Times New Roman" panose="02020603050405020304" pitchFamily="18" charset="0"/>
            </a:rPr>
            <a:t>Digital Twin Validation</a:t>
          </a:r>
        </a:p>
      </dgm:t>
    </dgm:pt>
    <dgm:pt modelId="{74686845-17C5-415D-97C2-290C9FC09897}" type="parTrans" cxnId="{8FB3E3A3-45C8-4217-A028-AA677AC028D4}">
      <dgm:prSet/>
      <dgm:spPr/>
      <dgm:t>
        <a:bodyPr/>
        <a:lstStyle/>
        <a:p>
          <a:endParaRPr lang="en-US"/>
        </a:p>
      </dgm:t>
    </dgm:pt>
    <dgm:pt modelId="{6ED0C1E6-A0BA-47C5-A6F8-C5849A52134D}" type="sibTrans" cxnId="{8FB3E3A3-45C8-4217-A028-AA677AC028D4}">
      <dgm:prSet/>
      <dgm:spPr/>
      <dgm:t>
        <a:bodyPr/>
        <a:lstStyle/>
        <a:p>
          <a:endParaRPr lang="en-US"/>
        </a:p>
      </dgm:t>
    </dgm:pt>
    <dgm:pt modelId="{09ACC22C-FD98-4529-AC80-E759DB730C04}">
      <dgm:prSet phldrT="[Text]" custT="1"/>
      <dgm:spPr/>
      <dgm:t>
        <a:bodyPr/>
        <a:lstStyle/>
        <a:p>
          <a:r>
            <a:rPr lang="en-US" sz="1600" dirty="0">
              <a:latin typeface="Times New Roman" panose="02020603050405020304" pitchFamily="18" charset="0"/>
              <a:cs typeface="Times New Roman" panose="02020603050405020304" pitchFamily="18" charset="0"/>
            </a:rPr>
            <a:t>Current validation methods used for DT systems.</a:t>
          </a:r>
        </a:p>
      </dgm:t>
    </dgm:pt>
    <dgm:pt modelId="{B107ABB3-63F1-44AE-8EB0-E752AF8D81F1}" type="parTrans" cxnId="{17257D45-FB3B-4E4E-A836-4960F5D3BC21}">
      <dgm:prSet/>
      <dgm:spPr/>
      <dgm:t>
        <a:bodyPr/>
        <a:lstStyle/>
        <a:p>
          <a:endParaRPr lang="en-US"/>
        </a:p>
      </dgm:t>
    </dgm:pt>
    <dgm:pt modelId="{EDA20730-B3AC-45CA-AE3F-54A30F0F667A}" type="sibTrans" cxnId="{17257D45-FB3B-4E4E-A836-4960F5D3BC21}">
      <dgm:prSet/>
      <dgm:spPr/>
      <dgm:t>
        <a:bodyPr/>
        <a:lstStyle/>
        <a:p>
          <a:endParaRPr lang="en-US"/>
        </a:p>
      </dgm:t>
    </dgm:pt>
    <dgm:pt modelId="{F31A7980-BEDC-46AA-9F1F-65A0B03E5200}">
      <dgm:prSet phldrT="[Text]" custT="1"/>
      <dgm:spPr/>
      <dgm:t>
        <a:bodyPr/>
        <a:lstStyle/>
        <a:p>
          <a:r>
            <a:rPr lang="en-US" sz="1600" dirty="0">
              <a:latin typeface="Times New Roman" panose="02020603050405020304" pitchFamily="18" charset="0"/>
              <a:cs typeface="Times New Roman" panose="02020603050405020304" pitchFamily="18" charset="0"/>
            </a:rPr>
            <a:t>Our proposed method for standardized model validation.</a:t>
          </a:r>
        </a:p>
      </dgm:t>
    </dgm:pt>
    <dgm:pt modelId="{6EECCE67-748F-4A30-9DD5-B9E5FDDEE833}" type="parTrans" cxnId="{B476CB9D-D459-4405-8758-B18AC28D7A85}">
      <dgm:prSet/>
      <dgm:spPr/>
      <dgm:t>
        <a:bodyPr/>
        <a:lstStyle/>
        <a:p>
          <a:endParaRPr lang="en-US"/>
        </a:p>
      </dgm:t>
    </dgm:pt>
    <dgm:pt modelId="{3DB5778D-0B60-4D0F-9705-902F8C9E3BDF}" type="sibTrans" cxnId="{B476CB9D-D459-4405-8758-B18AC28D7A85}">
      <dgm:prSet/>
      <dgm:spPr/>
      <dgm:t>
        <a:bodyPr/>
        <a:lstStyle/>
        <a:p>
          <a:endParaRPr lang="en-US"/>
        </a:p>
      </dgm:t>
    </dgm:pt>
    <dgm:pt modelId="{4FF6606D-3130-48FE-8236-3D4F8D5C942E}">
      <dgm:prSet phldrT="[Text]" custT="1"/>
      <dgm:spPr/>
      <dgm:t>
        <a:bodyPr/>
        <a:lstStyle/>
        <a:p>
          <a:r>
            <a:rPr lang="en-US" sz="1600" dirty="0">
              <a:latin typeface="Times New Roman" panose="02020603050405020304" pitchFamily="18" charset="0"/>
              <a:cs typeface="Times New Roman" panose="02020603050405020304" pitchFamily="18" charset="0"/>
            </a:rPr>
            <a:t>DT model creation and use.</a:t>
          </a:r>
        </a:p>
      </dgm:t>
    </dgm:pt>
    <dgm:pt modelId="{CCBCC669-8B74-4CD5-A19E-A352DD320735}" type="parTrans" cxnId="{C5A6161A-DE1A-4F24-B137-02F4C55FB684}">
      <dgm:prSet/>
      <dgm:spPr/>
      <dgm:t>
        <a:bodyPr/>
        <a:lstStyle/>
        <a:p>
          <a:endParaRPr lang="en-US"/>
        </a:p>
      </dgm:t>
    </dgm:pt>
    <dgm:pt modelId="{9DD88AED-C635-42EB-AFEC-B591F5F40EFE}" type="sibTrans" cxnId="{C5A6161A-DE1A-4F24-B137-02F4C55FB684}">
      <dgm:prSet/>
      <dgm:spPr/>
      <dgm:t>
        <a:bodyPr/>
        <a:lstStyle/>
        <a:p>
          <a:endParaRPr lang="en-US"/>
        </a:p>
      </dgm:t>
    </dgm:pt>
    <dgm:pt modelId="{8721822A-DE7D-4224-BBBF-A8BF76F6CDF9}">
      <dgm:prSet phldrT="[Text]" custT="1"/>
      <dgm:spPr/>
      <dgm:t>
        <a:bodyPr/>
        <a:lstStyle/>
        <a:p>
          <a:r>
            <a:rPr lang="en-US" sz="1600" dirty="0">
              <a:latin typeface="Times New Roman" panose="02020603050405020304" pitchFamily="18" charset="0"/>
              <a:cs typeface="Times New Roman" panose="02020603050405020304" pitchFamily="18" charset="0"/>
            </a:rPr>
            <a:t>Future of SCADA systems</a:t>
          </a:r>
        </a:p>
      </dgm:t>
    </dgm:pt>
    <dgm:pt modelId="{14097089-1D08-41F0-898E-A848BFD701E7}" type="parTrans" cxnId="{632C6DDB-9739-4D88-A4D6-C07862800E17}">
      <dgm:prSet/>
      <dgm:spPr/>
      <dgm:t>
        <a:bodyPr/>
        <a:lstStyle/>
        <a:p>
          <a:endParaRPr lang="en-US"/>
        </a:p>
      </dgm:t>
    </dgm:pt>
    <dgm:pt modelId="{5BA93C6C-1AEB-40DC-A173-60B3E9894D52}" type="sibTrans" cxnId="{632C6DDB-9739-4D88-A4D6-C07862800E17}">
      <dgm:prSet/>
      <dgm:spPr/>
      <dgm:t>
        <a:bodyPr/>
        <a:lstStyle/>
        <a:p>
          <a:endParaRPr lang="en-US"/>
        </a:p>
      </dgm:t>
    </dgm:pt>
    <dgm:pt modelId="{86841D94-A084-4A1C-AA25-A18FBE306CD6}" type="pres">
      <dgm:prSet presAssocID="{EB3A5071-2AFA-4736-B288-AF105AC429E4}" presName="outerComposite" presStyleCnt="0">
        <dgm:presLayoutVars>
          <dgm:chMax val="5"/>
          <dgm:dir/>
          <dgm:resizeHandles val="exact"/>
        </dgm:presLayoutVars>
      </dgm:prSet>
      <dgm:spPr/>
    </dgm:pt>
    <dgm:pt modelId="{DB291E94-8DA0-4560-B6DC-9CD1D79C15BD}" type="pres">
      <dgm:prSet presAssocID="{EB3A5071-2AFA-4736-B288-AF105AC429E4}" presName="dummyMaxCanvas" presStyleCnt="0">
        <dgm:presLayoutVars/>
      </dgm:prSet>
      <dgm:spPr/>
    </dgm:pt>
    <dgm:pt modelId="{9E2EB192-2845-41CA-AFC4-5FCBBD5C9250}" type="pres">
      <dgm:prSet presAssocID="{EB3A5071-2AFA-4736-B288-AF105AC429E4}" presName="FourNodes_1" presStyleLbl="node1" presStyleIdx="0" presStyleCnt="4">
        <dgm:presLayoutVars>
          <dgm:bulletEnabled val="1"/>
        </dgm:presLayoutVars>
      </dgm:prSet>
      <dgm:spPr/>
    </dgm:pt>
    <dgm:pt modelId="{5F43C8C0-7634-44DD-87CF-3ECAF5F66C57}" type="pres">
      <dgm:prSet presAssocID="{EB3A5071-2AFA-4736-B288-AF105AC429E4}" presName="FourNodes_2" presStyleLbl="node1" presStyleIdx="1" presStyleCnt="4" custScaleY="129039" custLinFactNeighborY="4910">
        <dgm:presLayoutVars>
          <dgm:bulletEnabled val="1"/>
        </dgm:presLayoutVars>
      </dgm:prSet>
      <dgm:spPr/>
    </dgm:pt>
    <dgm:pt modelId="{916B1873-331B-49E5-9A98-2B383A37A9D8}" type="pres">
      <dgm:prSet presAssocID="{EB3A5071-2AFA-4736-B288-AF105AC429E4}" presName="FourNodes_3" presStyleLbl="node1" presStyleIdx="2" presStyleCnt="4" custLinFactNeighborY="9820">
        <dgm:presLayoutVars>
          <dgm:bulletEnabled val="1"/>
        </dgm:presLayoutVars>
      </dgm:prSet>
      <dgm:spPr/>
    </dgm:pt>
    <dgm:pt modelId="{DF571C1A-0AE3-4C31-970A-9C4EB55C62C7}" type="pres">
      <dgm:prSet presAssocID="{EB3A5071-2AFA-4736-B288-AF105AC429E4}" presName="FourNodes_4" presStyleLbl="node1" presStyleIdx="3" presStyleCnt="4" custLinFactNeighborY="982">
        <dgm:presLayoutVars>
          <dgm:bulletEnabled val="1"/>
        </dgm:presLayoutVars>
      </dgm:prSet>
      <dgm:spPr/>
    </dgm:pt>
    <dgm:pt modelId="{AFA04B50-3EE4-4838-BFD5-BB2494FE70E6}" type="pres">
      <dgm:prSet presAssocID="{EB3A5071-2AFA-4736-B288-AF105AC429E4}" presName="FourConn_1-2" presStyleLbl="fgAccFollowNode1" presStyleIdx="0" presStyleCnt="3">
        <dgm:presLayoutVars>
          <dgm:bulletEnabled val="1"/>
        </dgm:presLayoutVars>
      </dgm:prSet>
      <dgm:spPr/>
    </dgm:pt>
    <dgm:pt modelId="{04A04DFA-F7D8-4A8C-9735-1F278F881E3E}" type="pres">
      <dgm:prSet presAssocID="{EB3A5071-2AFA-4736-B288-AF105AC429E4}" presName="FourConn_2-3" presStyleLbl="fgAccFollowNode1" presStyleIdx="1" presStyleCnt="3" custLinFactNeighborY="7555">
        <dgm:presLayoutVars>
          <dgm:bulletEnabled val="1"/>
        </dgm:presLayoutVars>
      </dgm:prSet>
      <dgm:spPr/>
    </dgm:pt>
    <dgm:pt modelId="{2E9C1EAC-35D6-4C31-AF02-14027DC9224A}" type="pres">
      <dgm:prSet presAssocID="{EB3A5071-2AFA-4736-B288-AF105AC429E4}" presName="FourConn_3-4" presStyleLbl="fgAccFollowNode1" presStyleIdx="2" presStyleCnt="3" custLinFactNeighborY="15110">
        <dgm:presLayoutVars>
          <dgm:bulletEnabled val="1"/>
        </dgm:presLayoutVars>
      </dgm:prSet>
      <dgm:spPr/>
    </dgm:pt>
    <dgm:pt modelId="{29053A03-7015-4B18-991D-049597F807FE}" type="pres">
      <dgm:prSet presAssocID="{EB3A5071-2AFA-4736-B288-AF105AC429E4}" presName="FourNodes_1_text" presStyleLbl="node1" presStyleIdx="3" presStyleCnt="4">
        <dgm:presLayoutVars>
          <dgm:bulletEnabled val="1"/>
        </dgm:presLayoutVars>
      </dgm:prSet>
      <dgm:spPr/>
    </dgm:pt>
    <dgm:pt modelId="{B07EA91F-7F17-4BB9-BF42-BB8828A99C6B}" type="pres">
      <dgm:prSet presAssocID="{EB3A5071-2AFA-4736-B288-AF105AC429E4}" presName="FourNodes_2_text" presStyleLbl="node1" presStyleIdx="3" presStyleCnt="4">
        <dgm:presLayoutVars>
          <dgm:bulletEnabled val="1"/>
        </dgm:presLayoutVars>
      </dgm:prSet>
      <dgm:spPr/>
    </dgm:pt>
    <dgm:pt modelId="{D9715EF3-DA57-4744-AB1A-FA3E00D91204}" type="pres">
      <dgm:prSet presAssocID="{EB3A5071-2AFA-4736-B288-AF105AC429E4}" presName="FourNodes_3_text" presStyleLbl="node1" presStyleIdx="3" presStyleCnt="4">
        <dgm:presLayoutVars>
          <dgm:bulletEnabled val="1"/>
        </dgm:presLayoutVars>
      </dgm:prSet>
      <dgm:spPr/>
    </dgm:pt>
    <dgm:pt modelId="{B7EED334-7BAD-408A-84C9-FA82FCA3AFAA}" type="pres">
      <dgm:prSet presAssocID="{EB3A5071-2AFA-4736-B288-AF105AC429E4}" presName="FourNodes_4_text" presStyleLbl="node1" presStyleIdx="3" presStyleCnt="4">
        <dgm:presLayoutVars>
          <dgm:bulletEnabled val="1"/>
        </dgm:presLayoutVars>
      </dgm:prSet>
      <dgm:spPr/>
    </dgm:pt>
  </dgm:ptLst>
  <dgm:cxnLst>
    <dgm:cxn modelId="{60798F02-298A-4264-B3C3-0A495178F3BB}" type="presOf" srcId="{0F4BCE64-103E-4FC1-ACCB-15DE18567A98}" destId="{5F43C8C0-7634-44DD-87CF-3ECAF5F66C57}" srcOrd="0" destOrd="0" presId="urn:microsoft.com/office/officeart/2005/8/layout/vProcess5"/>
    <dgm:cxn modelId="{3EECA30C-BE6E-4901-867D-9C526D0997D5}" srcId="{EB3A5071-2AFA-4736-B288-AF105AC429E4}" destId="{EF3FE35E-C27F-496F-AC1A-D933876F6809}" srcOrd="0" destOrd="0" parTransId="{0FE6E2B6-C072-4FA0-8BA3-C83495E3E19C}" sibTransId="{A1A86409-6916-4F67-91F1-65D28E5E3952}"/>
    <dgm:cxn modelId="{37E49311-C1DC-403B-AA49-B69763FA47D0}" type="presOf" srcId="{09ACC22C-FD98-4529-AC80-E759DB730C04}" destId="{DF571C1A-0AE3-4C31-970A-9C4EB55C62C7}" srcOrd="0" destOrd="1" presId="urn:microsoft.com/office/officeart/2005/8/layout/vProcess5"/>
    <dgm:cxn modelId="{C5A6161A-DE1A-4F24-B137-02F4C55FB684}" srcId="{B2C0930F-A33C-4681-BEF0-67B52ED0109D}" destId="{4FF6606D-3130-48FE-8236-3D4F8D5C942E}" srcOrd="1" destOrd="0" parTransId="{CCBCC669-8B74-4CD5-A19E-A352DD320735}" sibTransId="{9DD88AED-C635-42EB-AFEC-B591F5F40EFE}"/>
    <dgm:cxn modelId="{A273A61D-4D2D-4CD0-9F8C-6F36CA9B90E3}" type="presOf" srcId="{3A3AF504-1A63-4760-AA7A-A303DAC30325}" destId="{29053A03-7015-4B18-991D-049597F807FE}" srcOrd="1" destOrd="2" presId="urn:microsoft.com/office/officeart/2005/8/layout/vProcess5"/>
    <dgm:cxn modelId="{9ECE1020-5EEB-49C6-AEF4-4DD47C1DB5BB}" type="presOf" srcId="{09ACC22C-FD98-4529-AC80-E759DB730C04}" destId="{B7EED334-7BAD-408A-84C9-FA82FCA3AFAA}" srcOrd="1" destOrd="1" presId="urn:microsoft.com/office/officeart/2005/8/layout/vProcess5"/>
    <dgm:cxn modelId="{B46F8F27-80D3-4162-873C-66714948F99E}" type="presOf" srcId="{B2C0930F-A33C-4681-BEF0-67B52ED0109D}" destId="{916B1873-331B-49E5-9A98-2B383A37A9D8}" srcOrd="0" destOrd="0" presId="urn:microsoft.com/office/officeart/2005/8/layout/vProcess5"/>
    <dgm:cxn modelId="{69D50E43-9D8E-4850-A09D-2C72B5ACEDBC}" type="presOf" srcId="{EF3FE35E-C27F-496F-AC1A-D933876F6809}" destId="{29053A03-7015-4B18-991D-049597F807FE}" srcOrd="1" destOrd="0" presId="urn:microsoft.com/office/officeart/2005/8/layout/vProcess5"/>
    <dgm:cxn modelId="{1FD19064-F645-46B2-984D-2E52F0F5E748}" type="presOf" srcId="{0E56BD40-D124-43D7-908C-6A4F6639D73E}" destId="{5F43C8C0-7634-44DD-87CF-3ECAF5F66C57}" srcOrd="0" destOrd="1" presId="urn:microsoft.com/office/officeart/2005/8/layout/vProcess5"/>
    <dgm:cxn modelId="{17257D45-FB3B-4E4E-A836-4960F5D3BC21}" srcId="{8D0F2B87-3A06-45A6-BA17-E838A130BAE8}" destId="{09ACC22C-FD98-4529-AC80-E759DB730C04}" srcOrd="0" destOrd="0" parTransId="{B107ABB3-63F1-44AE-8EB0-E752AF8D81F1}" sibTransId="{EDA20730-B3AC-45CA-AE3F-54A30F0F667A}"/>
    <dgm:cxn modelId="{D2DD9A65-0081-48E0-8B21-B8365E00B6E8}" type="presOf" srcId="{69F22E1F-CCA9-43AB-BABE-8DA6EEE2CDE4}" destId="{916B1873-331B-49E5-9A98-2B383A37A9D8}" srcOrd="0" destOrd="1" presId="urn:microsoft.com/office/officeart/2005/8/layout/vProcess5"/>
    <dgm:cxn modelId="{F4A42548-E4DC-4896-AE29-C392CAA3FEFD}" type="presOf" srcId="{B2C0930F-A33C-4681-BEF0-67B52ED0109D}" destId="{D9715EF3-DA57-4744-AB1A-FA3E00D91204}" srcOrd="1" destOrd="0" presId="urn:microsoft.com/office/officeart/2005/8/layout/vProcess5"/>
    <dgm:cxn modelId="{3C5AFC48-0A12-4A12-A72D-14388BC23638}" type="presOf" srcId="{ABC0A4AF-2A75-4C62-823E-BD02B2CBD003}" destId="{B07EA91F-7F17-4BB9-BF42-BB8828A99C6B}" srcOrd="1" destOrd="2" presId="urn:microsoft.com/office/officeart/2005/8/layout/vProcess5"/>
    <dgm:cxn modelId="{73D0744D-93F6-4FAC-99B1-C017E55D8CC6}" type="presOf" srcId="{A1A86409-6916-4F67-91F1-65D28E5E3952}" destId="{AFA04B50-3EE4-4838-BFD5-BB2494FE70E6}" srcOrd="0" destOrd="0" presId="urn:microsoft.com/office/officeart/2005/8/layout/vProcess5"/>
    <dgm:cxn modelId="{0A162576-E2B7-4EBA-A331-01A8467511EC}" type="presOf" srcId="{4FF6606D-3130-48FE-8236-3D4F8D5C942E}" destId="{916B1873-331B-49E5-9A98-2B383A37A9D8}" srcOrd="0" destOrd="2" presId="urn:microsoft.com/office/officeart/2005/8/layout/vProcess5"/>
    <dgm:cxn modelId="{1B032A7C-B638-4D0B-9D66-A3214177492D}" type="presOf" srcId="{8721822A-DE7D-4224-BBBF-A8BF76F6CDF9}" destId="{B07EA91F-7F17-4BB9-BF42-BB8828A99C6B}" srcOrd="1" destOrd="3" presId="urn:microsoft.com/office/officeart/2005/8/layout/vProcess5"/>
    <dgm:cxn modelId="{5FD79A7E-41F3-4AE5-9762-85B9328A7820}" srcId="{EF3FE35E-C27F-496F-AC1A-D933876F6809}" destId="{3A3AF504-1A63-4760-AA7A-A303DAC30325}" srcOrd="1" destOrd="0" parTransId="{C8A4E9FB-72C3-4976-9AC5-08BD31F1AB8D}" sibTransId="{AD380471-72E7-403D-A734-6B5CF931BDF8}"/>
    <dgm:cxn modelId="{68256788-2B20-4F8A-860A-40AA95B962DA}" type="presOf" srcId="{8721822A-DE7D-4224-BBBF-A8BF76F6CDF9}" destId="{5F43C8C0-7634-44DD-87CF-3ECAF5F66C57}" srcOrd="0" destOrd="3" presId="urn:microsoft.com/office/officeart/2005/8/layout/vProcess5"/>
    <dgm:cxn modelId="{A35ABD8B-B1E1-4E48-BB17-9E827407D5DB}" type="presOf" srcId="{F31A7980-BEDC-46AA-9F1F-65A0B03E5200}" destId="{B7EED334-7BAD-408A-84C9-FA82FCA3AFAA}" srcOrd="1" destOrd="2" presId="urn:microsoft.com/office/officeart/2005/8/layout/vProcess5"/>
    <dgm:cxn modelId="{5DEEB690-D22B-4DDA-9194-AA04128DAD79}" type="presOf" srcId="{967039D6-34DF-49C3-AD14-4B5F7DF27108}" destId="{04A04DFA-F7D8-4A8C-9735-1F278F881E3E}" srcOrd="0" destOrd="0" presId="urn:microsoft.com/office/officeart/2005/8/layout/vProcess5"/>
    <dgm:cxn modelId="{8D16D096-B2E7-4D51-808F-1151AEB3B971}" type="presOf" srcId="{0E56BD40-D124-43D7-908C-6A4F6639D73E}" destId="{B07EA91F-7F17-4BB9-BF42-BB8828A99C6B}" srcOrd="1" destOrd="1" presId="urn:microsoft.com/office/officeart/2005/8/layout/vProcess5"/>
    <dgm:cxn modelId="{8015B899-9F17-4DF3-B64D-AAA2DFCB3C5E}" srcId="{EB3A5071-2AFA-4736-B288-AF105AC429E4}" destId="{0F4BCE64-103E-4FC1-ACCB-15DE18567A98}" srcOrd="1" destOrd="0" parTransId="{B20A697B-7A95-4C94-AA77-B5D2A0FBD83B}" sibTransId="{967039D6-34DF-49C3-AD14-4B5F7DF27108}"/>
    <dgm:cxn modelId="{B476CB9D-D459-4405-8758-B18AC28D7A85}" srcId="{8D0F2B87-3A06-45A6-BA17-E838A130BAE8}" destId="{F31A7980-BEDC-46AA-9F1F-65A0B03E5200}" srcOrd="1" destOrd="0" parTransId="{6EECCE67-748F-4A30-9DD5-B9E5FDDEE833}" sibTransId="{3DB5778D-0B60-4D0F-9705-902F8C9E3BDF}"/>
    <dgm:cxn modelId="{8FB3E3A3-45C8-4217-A028-AA677AC028D4}" srcId="{EB3A5071-2AFA-4736-B288-AF105AC429E4}" destId="{8D0F2B87-3A06-45A6-BA17-E838A130BAE8}" srcOrd="3" destOrd="0" parTransId="{74686845-17C5-415D-97C2-290C9FC09897}" sibTransId="{6ED0C1E6-A0BA-47C5-A6F8-C5849A52134D}"/>
    <dgm:cxn modelId="{DA6688A4-B5F3-4B83-9CB0-C9345C4D3151}" type="presOf" srcId="{6F72B9F3-CA03-400E-B840-16B350975A2E}" destId="{9E2EB192-2845-41CA-AFC4-5FCBBD5C9250}" srcOrd="0" destOrd="1" presId="urn:microsoft.com/office/officeart/2005/8/layout/vProcess5"/>
    <dgm:cxn modelId="{1CA212AC-0F3A-4ACF-ADEF-0DA2EB5B7A04}" type="presOf" srcId="{F6C6A225-2D7B-4925-9AE3-A7514D79317D}" destId="{2E9C1EAC-35D6-4C31-AF02-14027DC9224A}" srcOrd="0" destOrd="0" presId="urn:microsoft.com/office/officeart/2005/8/layout/vProcess5"/>
    <dgm:cxn modelId="{BC33B9AC-CEA1-48AC-8E3D-AF33AF146086}" type="presOf" srcId="{EB3A5071-2AFA-4736-B288-AF105AC429E4}" destId="{86841D94-A084-4A1C-AA25-A18FBE306CD6}" srcOrd="0" destOrd="0" presId="urn:microsoft.com/office/officeart/2005/8/layout/vProcess5"/>
    <dgm:cxn modelId="{4BBE27B4-6F80-4AC4-9D1D-25B4673C4CC1}" srcId="{B2C0930F-A33C-4681-BEF0-67B52ED0109D}" destId="{69F22E1F-CCA9-43AB-BABE-8DA6EEE2CDE4}" srcOrd="0" destOrd="0" parTransId="{564FEB76-1A3A-4A5E-BA65-B75D164F7D09}" sibTransId="{1E0616A3-8C04-4CC6-9F28-B5A6DF0EDB14}"/>
    <dgm:cxn modelId="{F446E3B8-9B49-4E3F-9DA5-0BE121867E69}" type="presOf" srcId="{3A3AF504-1A63-4760-AA7A-A303DAC30325}" destId="{9E2EB192-2845-41CA-AFC4-5FCBBD5C9250}" srcOrd="0" destOrd="2" presId="urn:microsoft.com/office/officeart/2005/8/layout/vProcess5"/>
    <dgm:cxn modelId="{6B8ED1C3-CB77-4617-B595-1C58AD303CB3}" srcId="{EF3FE35E-C27F-496F-AC1A-D933876F6809}" destId="{6F72B9F3-CA03-400E-B840-16B350975A2E}" srcOrd="0" destOrd="0" parTransId="{30CD2B9E-3F30-4C69-816C-066542DCA9F4}" sibTransId="{56DCC844-EF7F-458F-9AEF-AE5E4A511645}"/>
    <dgm:cxn modelId="{4C05F5CB-D3B8-4A6B-9F5C-32CAB6DC1663}" type="presOf" srcId="{F31A7980-BEDC-46AA-9F1F-65A0B03E5200}" destId="{DF571C1A-0AE3-4C31-970A-9C4EB55C62C7}" srcOrd="0" destOrd="2" presId="urn:microsoft.com/office/officeart/2005/8/layout/vProcess5"/>
    <dgm:cxn modelId="{8720B2CC-3674-4FB1-8C53-28D89E253406}" type="presOf" srcId="{6F72B9F3-CA03-400E-B840-16B350975A2E}" destId="{29053A03-7015-4B18-991D-049597F807FE}" srcOrd="1" destOrd="1" presId="urn:microsoft.com/office/officeart/2005/8/layout/vProcess5"/>
    <dgm:cxn modelId="{D54B09D2-74C8-4031-A3E0-2396EAF6F689}" type="presOf" srcId="{4FF6606D-3130-48FE-8236-3D4F8D5C942E}" destId="{D9715EF3-DA57-4744-AB1A-FA3E00D91204}" srcOrd="1" destOrd="2" presId="urn:microsoft.com/office/officeart/2005/8/layout/vProcess5"/>
    <dgm:cxn modelId="{661361D3-5AC2-4A4C-842C-D50E96DD0B5B}" type="presOf" srcId="{8D0F2B87-3A06-45A6-BA17-E838A130BAE8}" destId="{B7EED334-7BAD-408A-84C9-FA82FCA3AFAA}" srcOrd="1" destOrd="0" presId="urn:microsoft.com/office/officeart/2005/8/layout/vProcess5"/>
    <dgm:cxn modelId="{99A9B5D6-A4E4-4ADE-A960-212F37ACF1DA}" srcId="{0F4BCE64-103E-4FC1-ACCB-15DE18567A98}" destId="{ABC0A4AF-2A75-4C62-823E-BD02B2CBD003}" srcOrd="1" destOrd="0" parTransId="{51C18073-1484-4635-AA13-3086FC555067}" sibTransId="{57F05B73-100A-4230-BC41-0921136D46DF}"/>
    <dgm:cxn modelId="{1F6AFCD7-82B7-4607-AA40-9EE7F1913C71}" type="presOf" srcId="{8D0F2B87-3A06-45A6-BA17-E838A130BAE8}" destId="{DF571C1A-0AE3-4C31-970A-9C4EB55C62C7}" srcOrd="0" destOrd="0" presId="urn:microsoft.com/office/officeart/2005/8/layout/vProcess5"/>
    <dgm:cxn modelId="{C10C63DB-3F9F-40EE-8B6D-03CE3539066A}" type="presOf" srcId="{EF3FE35E-C27F-496F-AC1A-D933876F6809}" destId="{9E2EB192-2845-41CA-AFC4-5FCBBD5C9250}" srcOrd="0" destOrd="0" presId="urn:microsoft.com/office/officeart/2005/8/layout/vProcess5"/>
    <dgm:cxn modelId="{632C6DDB-9739-4D88-A4D6-C07862800E17}" srcId="{0F4BCE64-103E-4FC1-ACCB-15DE18567A98}" destId="{8721822A-DE7D-4224-BBBF-A8BF76F6CDF9}" srcOrd="2" destOrd="0" parTransId="{14097089-1D08-41F0-898E-A848BFD701E7}" sibTransId="{5BA93C6C-1AEB-40DC-A173-60B3E9894D52}"/>
    <dgm:cxn modelId="{C22391DB-EACA-4BA7-9B62-84C6906AE6BB}" srcId="{EB3A5071-2AFA-4736-B288-AF105AC429E4}" destId="{B2C0930F-A33C-4681-BEF0-67B52ED0109D}" srcOrd="2" destOrd="0" parTransId="{CD27B00A-D424-468D-912E-35DD8A4AC387}" sibTransId="{F6C6A225-2D7B-4925-9AE3-A7514D79317D}"/>
    <dgm:cxn modelId="{AE0FD4E7-9D84-4951-AFA7-F62125E871E7}" type="presOf" srcId="{ABC0A4AF-2A75-4C62-823E-BD02B2CBD003}" destId="{5F43C8C0-7634-44DD-87CF-3ECAF5F66C57}" srcOrd="0" destOrd="2" presId="urn:microsoft.com/office/officeart/2005/8/layout/vProcess5"/>
    <dgm:cxn modelId="{61BE45EE-6208-4F92-AA27-9E5E39742688}" type="presOf" srcId="{0F4BCE64-103E-4FC1-ACCB-15DE18567A98}" destId="{B07EA91F-7F17-4BB9-BF42-BB8828A99C6B}" srcOrd="1" destOrd="0" presId="urn:microsoft.com/office/officeart/2005/8/layout/vProcess5"/>
    <dgm:cxn modelId="{D874B9F2-8FD8-4D12-86AA-3CE88173BDF0}" srcId="{0F4BCE64-103E-4FC1-ACCB-15DE18567A98}" destId="{0E56BD40-D124-43D7-908C-6A4F6639D73E}" srcOrd="0" destOrd="0" parTransId="{42F68F72-E6E7-425A-B4DE-D19F5A0E4306}" sibTransId="{D0503A22-E8EC-412A-80F8-484D80B0050A}"/>
    <dgm:cxn modelId="{EF2903FB-4172-4BBA-BC7F-89813BF411C4}" type="presOf" srcId="{69F22E1F-CCA9-43AB-BABE-8DA6EEE2CDE4}" destId="{D9715EF3-DA57-4744-AB1A-FA3E00D91204}" srcOrd="1" destOrd="1" presId="urn:microsoft.com/office/officeart/2005/8/layout/vProcess5"/>
    <dgm:cxn modelId="{C76F3640-8A6A-4542-82CC-2E3E1AF89699}" type="presParOf" srcId="{86841D94-A084-4A1C-AA25-A18FBE306CD6}" destId="{DB291E94-8DA0-4560-B6DC-9CD1D79C15BD}" srcOrd="0" destOrd="0" presId="urn:microsoft.com/office/officeart/2005/8/layout/vProcess5"/>
    <dgm:cxn modelId="{B375126A-5337-4731-8932-68309E32A964}" type="presParOf" srcId="{86841D94-A084-4A1C-AA25-A18FBE306CD6}" destId="{9E2EB192-2845-41CA-AFC4-5FCBBD5C9250}" srcOrd="1" destOrd="0" presId="urn:microsoft.com/office/officeart/2005/8/layout/vProcess5"/>
    <dgm:cxn modelId="{779F7C19-4822-45B9-B98F-162249BC0733}" type="presParOf" srcId="{86841D94-A084-4A1C-AA25-A18FBE306CD6}" destId="{5F43C8C0-7634-44DD-87CF-3ECAF5F66C57}" srcOrd="2" destOrd="0" presId="urn:microsoft.com/office/officeart/2005/8/layout/vProcess5"/>
    <dgm:cxn modelId="{D1A2AC28-63A3-48C8-AD8A-36EBE079F630}" type="presParOf" srcId="{86841D94-A084-4A1C-AA25-A18FBE306CD6}" destId="{916B1873-331B-49E5-9A98-2B383A37A9D8}" srcOrd="3" destOrd="0" presId="urn:microsoft.com/office/officeart/2005/8/layout/vProcess5"/>
    <dgm:cxn modelId="{F1D5CF4D-55A6-43D6-83C1-97B86DF893DD}" type="presParOf" srcId="{86841D94-A084-4A1C-AA25-A18FBE306CD6}" destId="{DF571C1A-0AE3-4C31-970A-9C4EB55C62C7}" srcOrd="4" destOrd="0" presId="urn:microsoft.com/office/officeart/2005/8/layout/vProcess5"/>
    <dgm:cxn modelId="{C021E4A6-F2FB-4CAD-8392-F4BED7E7A9E5}" type="presParOf" srcId="{86841D94-A084-4A1C-AA25-A18FBE306CD6}" destId="{AFA04B50-3EE4-4838-BFD5-BB2494FE70E6}" srcOrd="5" destOrd="0" presId="urn:microsoft.com/office/officeart/2005/8/layout/vProcess5"/>
    <dgm:cxn modelId="{4947CC19-DE79-4CEC-8A33-3D8AB79FFA9F}" type="presParOf" srcId="{86841D94-A084-4A1C-AA25-A18FBE306CD6}" destId="{04A04DFA-F7D8-4A8C-9735-1F278F881E3E}" srcOrd="6" destOrd="0" presId="urn:microsoft.com/office/officeart/2005/8/layout/vProcess5"/>
    <dgm:cxn modelId="{00E0283C-F098-4D18-9414-3817AB0240CD}" type="presParOf" srcId="{86841D94-A084-4A1C-AA25-A18FBE306CD6}" destId="{2E9C1EAC-35D6-4C31-AF02-14027DC9224A}" srcOrd="7" destOrd="0" presId="urn:microsoft.com/office/officeart/2005/8/layout/vProcess5"/>
    <dgm:cxn modelId="{31366872-574F-43E1-8B4A-492C3D27CB02}" type="presParOf" srcId="{86841D94-A084-4A1C-AA25-A18FBE306CD6}" destId="{29053A03-7015-4B18-991D-049597F807FE}" srcOrd="8" destOrd="0" presId="urn:microsoft.com/office/officeart/2005/8/layout/vProcess5"/>
    <dgm:cxn modelId="{CEB80C2D-1DDC-4EDB-B02E-733E04698859}" type="presParOf" srcId="{86841D94-A084-4A1C-AA25-A18FBE306CD6}" destId="{B07EA91F-7F17-4BB9-BF42-BB8828A99C6B}" srcOrd="9" destOrd="0" presId="urn:microsoft.com/office/officeart/2005/8/layout/vProcess5"/>
    <dgm:cxn modelId="{8B2BB09C-AE00-4E94-99FB-8B5DFC9E43E0}" type="presParOf" srcId="{86841D94-A084-4A1C-AA25-A18FBE306CD6}" destId="{D9715EF3-DA57-4744-AB1A-FA3E00D91204}" srcOrd="10" destOrd="0" presId="urn:microsoft.com/office/officeart/2005/8/layout/vProcess5"/>
    <dgm:cxn modelId="{F43BC8DF-91C1-4965-A5DE-FCAA951DAEB7}" type="presParOf" srcId="{86841D94-A084-4A1C-AA25-A18FBE306CD6}" destId="{B7EED334-7BAD-408A-84C9-FA82FCA3AFAA}"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11073-24EA-4EC5-BE57-15032E9386EB}">
      <dsp:nvSpPr>
        <dsp:cNvPr id="0" name=""/>
        <dsp:cNvSpPr/>
      </dsp:nvSpPr>
      <dsp:spPr>
        <a:xfrm>
          <a:off x="6479285" y="1200880"/>
          <a:ext cx="1933020" cy="1933119"/>
        </a:xfrm>
        <a:prstGeom prst="ellipse">
          <a:avLst/>
        </a:prstGeom>
        <a:solidFill>
          <a:schemeClr val="accent5">
            <a:hueOff val="0"/>
            <a:satOff val="0"/>
            <a:lumOff val="0"/>
            <a:alphaOff val="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27BE20B5-F720-429D-BB9B-D4F6AA77D63A}">
      <dsp:nvSpPr>
        <dsp:cNvPr id="0" name=""/>
        <dsp:cNvSpPr/>
      </dsp:nvSpPr>
      <dsp:spPr>
        <a:xfrm>
          <a:off x="6543940" y="1265329"/>
          <a:ext cx="1804539" cy="1804222"/>
        </a:xfrm>
        <a:prstGeom prst="ellips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Industry 4.0</a:t>
          </a:r>
        </a:p>
        <a:p>
          <a:pPr marL="0" lvl="0" indent="0" algn="ctr" defTabSz="755650">
            <a:lnSpc>
              <a:spcPct val="90000"/>
            </a:lnSpc>
            <a:spcBef>
              <a:spcPct val="0"/>
            </a:spcBef>
            <a:spcAft>
              <a:spcPct val="35000"/>
            </a:spcAft>
            <a:buNone/>
          </a:pPr>
          <a:r>
            <a:rPr lang="en-US" sz="1200" kern="1200" dirty="0"/>
            <a:t>(Present day)</a:t>
          </a:r>
        </a:p>
      </dsp:txBody>
      <dsp:txXfrm>
        <a:off x="6801732" y="1523123"/>
        <a:ext cx="1288956" cy="1288633"/>
      </dsp:txXfrm>
    </dsp:sp>
    <dsp:sp modelId="{A77FF241-E608-48B3-BA9A-3F8B78141479}">
      <dsp:nvSpPr>
        <dsp:cNvPr id="0" name=""/>
        <dsp:cNvSpPr/>
      </dsp:nvSpPr>
      <dsp:spPr>
        <a:xfrm>
          <a:off x="6543940" y="3169616"/>
          <a:ext cx="1804539" cy="1059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Times New Roman" panose="02020603050405020304" pitchFamily="18" charset="0"/>
              <a:cs typeface="Times New Roman" panose="02020603050405020304" pitchFamily="18" charset="0"/>
            </a:rPr>
            <a:t>Introduction of smart factories through mass data exchange brought by IOT technology.</a:t>
          </a:r>
        </a:p>
        <a:p>
          <a:pPr marL="114300" lvl="1" indent="-114300" algn="l" defTabSz="533400">
            <a:lnSpc>
              <a:spcPct val="90000"/>
            </a:lnSpc>
            <a:spcBef>
              <a:spcPct val="0"/>
            </a:spcBef>
            <a:spcAft>
              <a:spcPct val="15000"/>
            </a:spcAft>
            <a:buChar char="•"/>
          </a:pPr>
          <a:r>
            <a:rPr lang="en-US" sz="1200" kern="1200" dirty="0">
              <a:latin typeface="Times New Roman" panose="02020603050405020304" pitchFamily="18" charset="0"/>
              <a:cs typeface="Times New Roman" panose="02020603050405020304" pitchFamily="18" charset="0"/>
            </a:rPr>
            <a:t>Artificial Intelligence integration.</a:t>
          </a:r>
        </a:p>
        <a:p>
          <a:pPr marL="114300" lvl="1" indent="-114300" algn="l" defTabSz="533400">
            <a:lnSpc>
              <a:spcPct val="90000"/>
            </a:lnSpc>
            <a:spcBef>
              <a:spcPct val="0"/>
            </a:spcBef>
            <a:spcAft>
              <a:spcPct val="15000"/>
            </a:spcAft>
            <a:buChar char="•"/>
          </a:pPr>
          <a:r>
            <a:rPr lang="en-US" sz="1200" kern="1200" dirty="0">
              <a:latin typeface="Times New Roman" panose="02020603050405020304" pitchFamily="18" charset="0"/>
              <a:cs typeface="Times New Roman" panose="02020603050405020304" pitchFamily="18" charset="0"/>
            </a:rPr>
            <a:t>Additive manufacturing, VR/AR, etc.</a:t>
          </a:r>
        </a:p>
      </dsp:txBody>
      <dsp:txXfrm>
        <a:off x="6543940" y="3169616"/>
        <a:ext cx="1804539" cy="1059671"/>
      </dsp:txXfrm>
    </dsp:sp>
    <dsp:sp modelId="{1191B25E-A804-4EDE-BD4E-64DB4E61EFEC}">
      <dsp:nvSpPr>
        <dsp:cNvPr id="0" name=""/>
        <dsp:cNvSpPr/>
      </dsp:nvSpPr>
      <dsp:spPr>
        <a:xfrm rot="2700000">
          <a:off x="4473305" y="1200744"/>
          <a:ext cx="1933052" cy="1933052"/>
        </a:xfrm>
        <a:prstGeom prst="teardrop">
          <a:avLst>
            <a:gd name="adj" fmla="val 100000"/>
          </a:avLst>
        </a:prstGeom>
        <a:solidFill>
          <a:schemeClr val="accent5">
            <a:hueOff val="-2252848"/>
            <a:satOff val="-5806"/>
            <a:lumOff val="-3922"/>
            <a:alphaOff val="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BEF86754-ED0C-47C7-A204-5093D712A4F4}">
      <dsp:nvSpPr>
        <dsp:cNvPr id="0" name=""/>
        <dsp:cNvSpPr/>
      </dsp:nvSpPr>
      <dsp:spPr>
        <a:xfrm>
          <a:off x="4546265" y="1265329"/>
          <a:ext cx="1804539" cy="1804222"/>
        </a:xfrm>
        <a:prstGeom prst="ellipse">
          <a:avLst/>
        </a:prstGeom>
        <a:solidFill>
          <a:schemeClr val="lt1">
            <a:alpha val="90000"/>
            <a:hueOff val="0"/>
            <a:satOff val="0"/>
            <a:lumOff val="0"/>
            <a:alphaOff val="0"/>
          </a:schemeClr>
        </a:solidFill>
        <a:ln w="25400" cap="flat" cmpd="sng" algn="ctr">
          <a:solidFill>
            <a:schemeClr val="accent5">
              <a:hueOff val="-2252848"/>
              <a:satOff val="-5806"/>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Industry 3.0 </a:t>
          </a:r>
        </a:p>
        <a:p>
          <a:pPr marL="0" lvl="0" indent="0" algn="ctr" defTabSz="755650">
            <a:lnSpc>
              <a:spcPct val="90000"/>
            </a:lnSpc>
            <a:spcBef>
              <a:spcPct val="0"/>
            </a:spcBef>
            <a:spcAft>
              <a:spcPct val="35000"/>
            </a:spcAft>
            <a:buNone/>
          </a:pPr>
          <a:r>
            <a:rPr lang="en-US" sz="1200" kern="1200" dirty="0"/>
            <a:t>(late 20</a:t>
          </a:r>
          <a:r>
            <a:rPr lang="en-US" sz="1200" kern="1200" baseline="30000" dirty="0"/>
            <a:t>th</a:t>
          </a:r>
          <a:r>
            <a:rPr lang="en-US" sz="1200" kern="1200" dirty="0"/>
            <a:t> century)</a:t>
          </a:r>
          <a:endParaRPr lang="en-US" sz="2100" kern="1200" dirty="0"/>
        </a:p>
      </dsp:txBody>
      <dsp:txXfrm>
        <a:off x="4804056" y="1523123"/>
        <a:ext cx="1288956" cy="1288633"/>
      </dsp:txXfrm>
    </dsp:sp>
    <dsp:sp modelId="{C5497C0D-1AA9-4EE4-AD61-8316DFC3BFC7}">
      <dsp:nvSpPr>
        <dsp:cNvPr id="0" name=""/>
        <dsp:cNvSpPr/>
      </dsp:nvSpPr>
      <dsp:spPr>
        <a:xfrm>
          <a:off x="4546265" y="3169616"/>
          <a:ext cx="1804539" cy="1059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Times New Roman" panose="02020603050405020304" pitchFamily="18" charset="0"/>
              <a:cs typeface="Times New Roman" panose="02020603050405020304" pitchFamily="18" charset="0"/>
            </a:rPr>
            <a:t>Digitalization through computers and IT.</a:t>
          </a:r>
        </a:p>
        <a:p>
          <a:pPr marL="114300" lvl="1" indent="-114300" algn="l" defTabSz="533400">
            <a:lnSpc>
              <a:spcPct val="90000"/>
            </a:lnSpc>
            <a:spcBef>
              <a:spcPct val="0"/>
            </a:spcBef>
            <a:spcAft>
              <a:spcPct val="15000"/>
            </a:spcAft>
            <a:buChar char="•"/>
          </a:pPr>
          <a:r>
            <a:rPr lang="en-US" sz="1200" kern="1200" dirty="0">
              <a:latin typeface="Times New Roman" panose="02020603050405020304" pitchFamily="18" charset="0"/>
              <a:cs typeface="Times New Roman" panose="02020603050405020304" pitchFamily="18" charset="0"/>
            </a:rPr>
            <a:t>Automation of manufacturing processes through robotic integration.</a:t>
          </a:r>
        </a:p>
      </dsp:txBody>
      <dsp:txXfrm>
        <a:off x="4546265" y="3169616"/>
        <a:ext cx="1804539" cy="1059671"/>
      </dsp:txXfrm>
    </dsp:sp>
    <dsp:sp modelId="{1490B335-3589-4AE9-BDE5-78E1F79C1A04}">
      <dsp:nvSpPr>
        <dsp:cNvPr id="0" name=""/>
        <dsp:cNvSpPr/>
      </dsp:nvSpPr>
      <dsp:spPr>
        <a:xfrm rot="2700000">
          <a:off x="2483918" y="1200744"/>
          <a:ext cx="1933052" cy="1933052"/>
        </a:xfrm>
        <a:prstGeom prst="teardrop">
          <a:avLst>
            <a:gd name="adj" fmla="val 100000"/>
          </a:avLst>
        </a:prstGeom>
        <a:solidFill>
          <a:schemeClr val="accent5">
            <a:hueOff val="-4505695"/>
            <a:satOff val="-11613"/>
            <a:lumOff val="-7843"/>
            <a:alphaOff val="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5EB21019-835D-4AE1-9009-5030CAD8E972}">
      <dsp:nvSpPr>
        <dsp:cNvPr id="0" name=""/>
        <dsp:cNvSpPr/>
      </dsp:nvSpPr>
      <dsp:spPr>
        <a:xfrm>
          <a:off x="2548589" y="1265329"/>
          <a:ext cx="1804539" cy="1804222"/>
        </a:xfrm>
        <a:prstGeom prst="ellipse">
          <a:avLst/>
        </a:prstGeom>
        <a:solidFill>
          <a:schemeClr val="lt1">
            <a:alpha val="90000"/>
            <a:hueOff val="0"/>
            <a:satOff val="0"/>
            <a:lumOff val="0"/>
            <a:alphaOff val="0"/>
          </a:schemeClr>
        </a:solidFill>
        <a:ln w="25400" cap="flat" cmpd="sng" algn="ctr">
          <a:solidFill>
            <a:schemeClr val="accent5">
              <a:hueOff val="-4505695"/>
              <a:satOff val="-11613"/>
              <a:lumOff val="-78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Industry 2.0 </a:t>
          </a:r>
        </a:p>
        <a:p>
          <a:pPr marL="0" lvl="0" indent="0" algn="ctr" defTabSz="755650">
            <a:lnSpc>
              <a:spcPct val="90000"/>
            </a:lnSpc>
            <a:spcBef>
              <a:spcPct val="0"/>
            </a:spcBef>
            <a:spcAft>
              <a:spcPct val="35000"/>
            </a:spcAft>
            <a:buNone/>
          </a:pPr>
          <a:r>
            <a:rPr lang="en-US" sz="1200" kern="1200" dirty="0"/>
            <a:t>(late 19</a:t>
          </a:r>
          <a:r>
            <a:rPr lang="en-US" sz="1200" kern="1200" baseline="30000" dirty="0"/>
            <a:t>th</a:t>
          </a:r>
          <a:r>
            <a:rPr lang="en-US" sz="1200" kern="1200" dirty="0"/>
            <a:t> century-early 20</a:t>
          </a:r>
          <a:r>
            <a:rPr lang="en-US" sz="1200" kern="1200" baseline="30000" dirty="0"/>
            <a:t>th</a:t>
          </a:r>
          <a:r>
            <a:rPr lang="en-US" sz="1200" kern="1200" dirty="0"/>
            <a:t> century)</a:t>
          </a:r>
          <a:endParaRPr lang="en-US" sz="1700" kern="1200" dirty="0"/>
        </a:p>
      </dsp:txBody>
      <dsp:txXfrm>
        <a:off x="2806380" y="1523123"/>
        <a:ext cx="1288956" cy="1288633"/>
      </dsp:txXfrm>
    </dsp:sp>
    <dsp:sp modelId="{1723D62B-9F4A-4112-BDF9-573E3C3CE8DA}">
      <dsp:nvSpPr>
        <dsp:cNvPr id="0" name=""/>
        <dsp:cNvSpPr/>
      </dsp:nvSpPr>
      <dsp:spPr>
        <a:xfrm>
          <a:off x="2548589" y="3169616"/>
          <a:ext cx="1804539" cy="1059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Times New Roman" panose="02020603050405020304" pitchFamily="18" charset="0"/>
              <a:cs typeface="Times New Roman" panose="02020603050405020304" pitchFamily="18" charset="0"/>
            </a:rPr>
            <a:t>Introduction of electrification and mass production through assembly lines.</a:t>
          </a:r>
        </a:p>
      </dsp:txBody>
      <dsp:txXfrm>
        <a:off x="2548589" y="3169616"/>
        <a:ext cx="1804539" cy="1059671"/>
      </dsp:txXfrm>
    </dsp:sp>
    <dsp:sp modelId="{68A91A5D-AE0A-478D-92CD-A793C6D2B0F3}">
      <dsp:nvSpPr>
        <dsp:cNvPr id="0" name=""/>
        <dsp:cNvSpPr/>
      </dsp:nvSpPr>
      <dsp:spPr>
        <a:xfrm rot="2700000">
          <a:off x="486242" y="1200744"/>
          <a:ext cx="1933052" cy="1933052"/>
        </a:xfrm>
        <a:prstGeom prst="teardrop">
          <a:avLst>
            <a:gd name="adj" fmla="val 100000"/>
          </a:avLst>
        </a:prstGeom>
        <a:solidFill>
          <a:schemeClr val="accent5">
            <a:hueOff val="-6758543"/>
            <a:satOff val="-17419"/>
            <a:lumOff val="-11765"/>
            <a:alphaOff val="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91901EA6-5EBF-4CE2-8E86-DFC4B4813223}">
      <dsp:nvSpPr>
        <dsp:cNvPr id="0" name=""/>
        <dsp:cNvSpPr/>
      </dsp:nvSpPr>
      <dsp:spPr>
        <a:xfrm>
          <a:off x="550913" y="1265329"/>
          <a:ext cx="1804539" cy="1804222"/>
        </a:xfrm>
        <a:prstGeom prst="ellipse">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Industry 1.0 </a:t>
          </a:r>
        </a:p>
        <a:p>
          <a:pPr marL="0" lvl="0" indent="0" algn="ctr" defTabSz="755650">
            <a:lnSpc>
              <a:spcPct val="90000"/>
            </a:lnSpc>
            <a:spcBef>
              <a:spcPct val="0"/>
            </a:spcBef>
            <a:spcAft>
              <a:spcPct val="35000"/>
            </a:spcAft>
            <a:buNone/>
          </a:pPr>
          <a:r>
            <a:rPr lang="en-US" sz="1200" kern="1200" dirty="0"/>
            <a:t>(late 18</a:t>
          </a:r>
          <a:r>
            <a:rPr lang="en-US" sz="1200" kern="1200" baseline="30000" dirty="0"/>
            <a:t>th</a:t>
          </a:r>
          <a:r>
            <a:rPr lang="en-US" sz="1200" kern="1200" dirty="0"/>
            <a:t> century-early 19</a:t>
          </a:r>
          <a:r>
            <a:rPr lang="en-US" sz="1200" kern="1200" baseline="30000" dirty="0"/>
            <a:t>th</a:t>
          </a:r>
          <a:r>
            <a:rPr lang="en-US" sz="1200" kern="1200" dirty="0"/>
            <a:t> century)</a:t>
          </a:r>
        </a:p>
      </dsp:txBody>
      <dsp:txXfrm>
        <a:off x="808705" y="1523123"/>
        <a:ext cx="1288956" cy="1288633"/>
      </dsp:txXfrm>
    </dsp:sp>
    <dsp:sp modelId="{D76A12A6-9EAC-4F1F-9BAB-CD17FD22C592}">
      <dsp:nvSpPr>
        <dsp:cNvPr id="0" name=""/>
        <dsp:cNvSpPr/>
      </dsp:nvSpPr>
      <dsp:spPr>
        <a:xfrm>
          <a:off x="550913" y="3169616"/>
          <a:ext cx="1804539" cy="1059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Times New Roman" panose="02020603050405020304" pitchFamily="18" charset="0"/>
              <a:cs typeface="Times New Roman" panose="02020603050405020304" pitchFamily="18" charset="0"/>
            </a:rPr>
            <a:t>Utilization of water and steam power.</a:t>
          </a:r>
        </a:p>
        <a:p>
          <a:pPr marL="114300" lvl="1" indent="-114300" algn="l" defTabSz="533400">
            <a:lnSpc>
              <a:spcPct val="90000"/>
            </a:lnSpc>
            <a:spcBef>
              <a:spcPct val="0"/>
            </a:spcBef>
            <a:spcAft>
              <a:spcPct val="15000"/>
            </a:spcAft>
            <a:buChar char="•"/>
          </a:pPr>
          <a:r>
            <a:rPr lang="en-US" sz="1200" kern="1200" dirty="0">
              <a:latin typeface="Times New Roman" panose="02020603050405020304" pitchFamily="18" charset="0"/>
              <a:cs typeface="Times New Roman" panose="02020603050405020304" pitchFamily="18" charset="0"/>
            </a:rPr>
            <a:t>Mechanization of the iron and textile industries.</a:t>
          </a:r>
        </a:p>
      </dsp:txBody>
      <dsp:txXfrm>
        <a:off x="550913" y="3169616"/>
        <a:ext cx="1804539" cy="1059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EB192-2845-41CA-AFC4-5FCBBD5C9250}">
      <dsp:nvSpPr>
        <dsp:cNvPr id="0" name=""/>
        <dsp:cNvSpPr/>
      </dsp:nvSpPr>
      <dsp:spPr>
        <a:xfrm>
          <a:off x="0" y="0"/>
          <a:ext cx="8768516" cy="979739"/>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Times New Roman" panose="02020603050405020304" pitchFamily="18" charset="0"/>
              <a:cs typeface="Times New Roman" panose="02020603050405020304" pitchFamily="18" charset="0"/>
            </a:rPr>
            <a:t>Redefining the Digital Twin</a:t>
          </a:r>
        </a:p>
        <a:p>
          <a:pPr marL="171450" lvl="1" indent="-171450" algn="l" defTabSz="711200">
            <a:lnSpc>
              <a:spcPct val="90000"/>
            </a:lnSpc>
            <a:spcBef>
              <a:spcPct val="0"/>
            </a:spcBef>
            <a:spcAft>
              <a:spcPct val="15000"/>
            </a:spcAft>
            <a:buChar char="•"/>
          </a:pPr>
          <a:r>
            <a:rPr lang="en-US" sz="1600" b="0" kern="1200" dirty="0">
              <a:latin typeface="Times New Roman" panose="02020603050405020304" pitchFamily="18" charset="0"/>
              <a:cs typeface="Times New Roman" panose="02020603050405020304" pitchFamily="18" charset="0"/>
            </a:rPr>
            <a:t>Brief historical and contextual overview.</a:t>
          </a:r>
        </a:p>
        <a:p>
          <a:pPr marL="171450" lvl="1" indent="-171450" algn="l" defTabSz="711200">
            <a:lnSpc>
              <a:spcPct val="90000"/>
            </a:lnSpc>
            <a:spcBef>
              <a:spcPct val="0"/>
            </a:spcBef>
            <a:spcAft>
              <a:spcPct val="15000"/>
            </a:spcAft>
            <a:buChar char="•"/>
          </a:pPr>
          <a:r>
            <a:rPr lang="en-US" sz="1600" b="0" kern="1200" dirty="0">
              <a:latin typeface="Times New Roman" panose="02020603050405020304" pitchFamily="18" charset="0"/>
              <a:cs typeface="Times New Roman" panose="02020603050405020304" pitchFamily="18" charset="0"/>
            </a:rPr>
            <a:t>Our proposed definition of DT.</a:t>
          </a:r>
        </a:p>
      </dsp:txBody>
      <dsp:txXfrm>
        <a:off x="28696" y="28696"/>
        <a:ext cx="7628512" cy="922347"/>
      </dsp:txXfrm>
    </dsp:sp>
    <dsp:sp modelId="{5F43C8C0-7634-44DD-87CF-3ECAF5F66C57}">
      <dsp:nvSpPr>
        <dsp:cNvPr id="0" name=""/>
        <dsp:cNvSpPr/>
      </dsp:nvSpPr>
      <dsp:spPr>
        <a:xfrm>
          <a:off x="734363" y="1063725"/>
          <a:ext cx="8768516" cy="1264245"/>
        </a:xfrm>
        <a:prstGeom prst="roundRect">
          <a:avLst>
            <a:gd name="adj" fmla="val 10000"/>
          </a:avLst>
        </a:prstGeom>
        <a:gradFill rotWithShape="0">
          <a:gsLst>
            <a:gs pos="0">
              <a:schemeClr val="accent5">
                <a:hueOff val="-2252848"/>
                <a:satOff val="-5806"/>
                <a:lumOff val="-3922"/>
                <a:alphaOff val="0"/>
                <a:tint val="50000"/>
                <a:satMod val="300000"/>
              </a:schemeClr>
            </a:gs>
            <a:gs pos="35000">
              <a:schemeClr val="accent5">
                <a:hueOff val="-2252848"/>
                <a:satOff val="-5806"/>
                <a:lumOff val="-3922"/>
                <a:alphaOff val="0"/>
                <a:tint val="37000"/>
                <a:satMod val="300000"/>
              </a:schemeClr>
            </a:gs>
            <a:gs pos="100000">
              <a:schemeClr val="accent5">
                <a:hueOff val="-2252848"/>
                <a:satOff val="-5806"/>
                <a:lumOff val="-392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SCADA Systems</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Evolution and current standing of SCADA technology.</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Applications and challenges faced.</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Future of SCADA systems</a:t>
          </a:r>
        </a:p>
      </dsp:txBody>
      <dsp:txXfrm>
        <a:off x="771391" y="1100753"/>
        <a:ext cx="7323266" cy="1190189"/>
      </dsp:txXfrm>
    </dsp:sp>
    <dsp:sp modelId="{916B1873-331B-49E5-9A98-2B383A37A9D8}">
      <dsp:nvSpPr>
        <dsp:cNvPr id="0" name=""/>
        <dsp:cNvSpPr/>
      </dsp:nvSpPr>
      <dsp:spPr>
        <a:xfrm>
          <a:off x="1457765" y="2411958"/>
          <a:ext cx="8768516" cy="979739"/>
        </a:xfrm>
        <a:prstGeom prst="roundRect">
          <a:avLst>
            <a:gd name="adj" fmla="val 10000"/>
          </a:avLst>
        </a:prstGeom>
        <a:gradFill rotWithShape="0">
          <a:gsLst>
            <a:gs pos="0">
              <a:schemeClr val="accent5">
                <a:hueOff val="-4505695"/>
                <a:satOff val="-11613"/>
                <a:lumOff val="-7843"/>
                <a:alphaOff val="0"/>
                <a:tint val="50000"/>
                <a:satMod val="300000"/>
              </a:schemeClr>
            </a:gs>
            <a:gs pos="35000">
              <a:schemeClr val="accent5">
                <a:hueOff val="-4505695"/>
                <a:satOff val="-11613"/>
                <a:lumOff val="-7843"/>
                <a:alphaOff val="0"/>
                <a:tint val="37000"/>
                <a:satMod val="300000"/>
              </a:schemeClr>
            </a:gs>
            <a:gs pos="100000">
              <a:schemeClr val="accent5">
                <a:hueOff val="-4505695"/>
                <a:satOff val="-11613"/>
                <a:lumOff val="-784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Data-Driven Defense for Smart Manufacturing</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Overall goals within the study.</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DT model creation and use.</a:t>
          </a:r>
        </a:p>
      </dsp:txBody>
      <dsp:txXfrm>
        <a:off x="1486461" y="2440654"/>
        <a:ext cx="7350891" cy="922347"/>
      </dsp:txXfrm>
    </dsp:sp>
    <dsp:sp modelId="{DF571C1A-0AE3-4C31-970A-9C4EB55C62C7}">
      <dsp:nvSpPr>
        <dsp:cNvPr id="0" name=""/>
        <dsp:cNvSpPr/>
      </dsp:nvSpPr>
      <dsp:spPr>
        <a:xfrm>
          <a:off x="2192129" y="3473621"/>
          <a:ext cx="8768516" cy="979739"/>
        </a:xfrm>
        <a:prstGeom prst="roundRect">
          <a:avLst>
            <a:gd name="adj" fmla="val 10000"/>
          </a:avLst>
        </a:prstGeom>
        <a:gradFill rotWithShape="0">
          <a:gsLst>
            <a:gs pos="0">
              <a:schemeClr val="accent5">
                <a:hueOff val="-6758543"/>
                <a:satOff val="-17419"/>
                <a:lumOff val="-11765"/>
                <a:alphaOff val="0"/>
                <a:tint val="50000"/>
                <a:satMod val="300000"/>
              </a:schemeClr>
            </a:gs>
            <a:gs pos="35000">
              <a:schemeClr val="accent5">
                <a:hueOff val="-6758543"/>
                <a:satOff val="-17419"/>
                <a:lumOff val="-11765"/>
                <a:alphaOff val="0"/>
                <a:tint val="37000"/>
                <a:satMod val="300000"/>
              </a:schemeClr>
            </a:gs>
            <a:gs pos="100000">
              <a:schemeClr val="accent5">
                <a:hueOff val="-6758543"/>
                <a:satOff val="-17419"/>
                <a:lumOff val="-1176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Digital Twin Validation</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Current validation methods used for DT systems.</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Our proposed method for standardized model validation.</a:t>
          </a:r>
        </a:p>
      </dsp:txBody>
      <dsp:txXfrm>
        <a:off x="2220825" y="3502317"/>
        <a:ext cx="7339930" cy="922347"/>
      </dsp:txXfrm>
    </dsp:sp>
    <dsp:sp modelId="{AFA04B50-3EE4-4838-BFD5-BB2494FE70E6}">
      <dsp:nvSpPr>
        <dsp:cNvPr id="0" name=""/>
        <dsp:cNvSpPr/>
      </dsp:nvSpPr>
      <dsp:spPr>
        <a:xfrm>
          <a:off x="8131686" y="750391"/>
          <a:ext cx="636830" cy="636830"/>
        </a:xfrm>
        <a:prstGeom prst="downArrow">
          <a:avLst>
            <a:gd name="adj1" fmla="val 55000"/>
            <a:gd name="adj2" fmla="val 45000"/>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274973" y="750391"/>
        <a:ext cx="350256" cy="479215"/>
      </dsp:txXfrm>
    </dsp:sp>
    <dsp:sp modelId="{04A04DFA-F7D8-4A8C-9735-1F278F881E3E}">
      <dsp:nvSpPr>
        <dsp:cNvPr id="0" name=""/>
        <dsp:cNvSpPr/>
      </dsp:nvSpPr>
      <dsp:spPr>
        <a:xfrm>
          <a:off x="8866049" y="1956377"/>
          <a:ext cx="636830" cy="636830"/>
        </a:xfrm>
        <a:prstGeom prst="downArrow">
          <a:avLst>
            <a:gd name="adj1" fmla="val 55000"/>
            <a:gd name="adj2" fmla="val 45000"/>
          </a:avLst>
        </a:prstGeom>
        <a:solidFill>
          <a:schemeClr val="accent5">
            <a:tint val="40000"/>
            <a:alpha val="90000"/>
            <a:hueOff val="-3369881"/>
            <a:satOff val="-11416"/>
            <a:lumOff val="-1464"/>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9009336" y="1956377"/>
        <a:ext cx="350256" cy="479215"/>
      </dsp:txXfrm>
    </dsp:sp>
    <dsp:sp modelId="{2E9C1EAC-35D6-4C31-AF02-14027DC9224A}">
      <dsp:nvSpPr>
        <dsp:cNvPr id="0" name=""/>
        <dsp:cNvSpPr/>
      </dsp:nvSpPr>
      <dsp:spPr>
        <a:xfrm>
          <a:off x="9589452" y="3162364"/>
          <a:ext cx="636830" cy="636830"/>
        </a:xfrm>
        <a:prstGeom prst="downArrow">
          <a:avLst>
            <a:gd name="adj1" fmla="val 55000"/>
            <a:gd name="adj2" fmla="val 45000"/>
          </a:avLst>
        </a:prstGeom>
        <a:solidFill>
          <a:schemeClr val="accent5">
            <a:tint val="40000"/>
            <a:alpha val="90000"/>
            <a:hueOff val="-6739762"/>
            <a:satOff val="-22832"/>
            <a:lumOff val="-2928"/>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9732739" y="3162364"/>
        <a:ext cx="350256" cy="479215"/>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2078301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001714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dirty="0">
                <a:latin typeface="Times New Roman" panose="02020603050405020304" pitchFamily="18" charset="0"/>
                <a:cs typeface="Times New Roman" panose="02020603050405020304" pitchFamily="18" charset="0"/>
              </a:rPr>
              <a:t> SCADA systems offer high-level supervision of machines and processes, combining computers, networked data communications, and graphical user interfaces.</a:t>
            </a:r>
          </a:p>
          <a:p>
            <a:pPr marL="0" lvl="0" indent="0" algn="l" rtl="0">
              <a:lnSpc>
                <a:spcPct val="100000"/>
              </a:lnSpc>
              <a:spcBef>
                <a:spcPts val="0"/>
              </a:spcBef>
              <a:spcAft>
                <a:spcPts val="0"/>
              </a:spcAft>
              <a:buClr>
                <a:schemeClr val="dk1"/>
              </a:buClr>
              <a:buSzPts val="1200"/>
              <a:buFont typeface="Calibri"/>
              <a:buNone/>
            </a:pPr>
            <a:endParaRPr dirty="0"/>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2593797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2228207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1593235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3254013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865969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1338005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2405087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161024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ordia New"/>
              <a:ea typeface="Cordia New"/>
              <a:cs typeface="Cordia New"/>
              <a:sym typeface="Cordia New"/>
            </a:endParaRPr>
          </a:p>
          <a:p>
            <a:pPr marL="0" lvl="0" indent="0" algn="l" rtl="0">
              <a:lnSpc>
                <a:spcPct val="100000"/>
              </a:lnSpc>
              <a:spcBef>
                <a:spcPts val="0"/>
              </a:spcBef>
              <a:spcAft>
                <a:spcPts val="0"/>
              </a:spcAft>
              <a:buSzPts val="1400"/>
              <a:buNone/>
            </a:pPr>
            <a:endParaRPr sz="1200">
              <a:latin typeface="Cordia New"/>
              <a:ea typeface="Cordia New"/>
              <a:cs typeface="Cordia New"/>
              <a:sym typeface="Cordia New"/>
            </a:endParaRPr>
          </a:p>
        </p:txBody>
      </p:sp>
      <p:sp>
        <p:nvSpPr>
          <p:cNvPr id="96" name="Google Shape;9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146591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3f4f12abd2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23f4f12abd2_1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00" name="Google Shape;300;g23f4f12abd2_1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3f4f12abd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23f4f12abd2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36" name="Google Shape;336;g23f4f12abd2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1404861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573000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687502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48879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3f4f12abd2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23f4f12abd2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1" name="Google Shape;201;g23f4f12abd2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729705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3f4f12abd2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23f4f12abd2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1" name="Google Shape;201;g23f4f12abd2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2218797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2653806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f4f12ab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3f4f12abd2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23f4f12abd2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72613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reativecommons.org/licenses/by-nd/3.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estacioninformatica.blogspot.com/2013/11/danger-sistemas-scada.html" TargetMode="External"/><Relationship Id="rId5" Type="http://schemas.openxmlformats.org/officeDocument/2006/relationships/image" Target="../media/image37.gif"/><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www.elinux.org/Jetson_Zoo" TargetMode="Externa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2.png"/><Relationship Id="rId7" Type="http://schemas.openxmlformats.org/officeDocument/2006/relationships/oleObject" Target="../embeddings/oleObject1.bin"/><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70.png"/><Relationship Id="rId3" Type="http://schemas.openxmlformats.org/officeDocument/2006/relationships/image" Target="../media/image2.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9.png"/><Relationship Id="rId18" Type="http://schemas.openxmlformats.org/officeDocument/2006/relationships/image" Target="../media/image14.svg"/><Relationship Id="rId3" Type="http://schemas.openxmlformats.org/officeDocument/2006/relationships/image" Target="../media/image2.png"/><Relationship Id="rId21" Type="http://schemas.openxmlformats.org/officeDocument/2006/relationships/image" Target="../media/image17.png"/><Relationship Id="rId7" Type="http://schemas.openxmlformats.org/officeDocument/2006/relationships/diagramColors" Target="../diagrams/colors1.xml"/><Relationship Id="rId12" Type="http://schemas.openxmlformats.org/officeDocument/2006/relationships/image" Target="../media/image8.sv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12.svg"/><Relationship Id="rId20"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7.png"/><Relationship Id="rId24" Type="http://schemas.openxmlformats.org/officeDocument/2006/relationships/image" Target="../media/image20.svg"/><Relationship Id="rId5" Type="http://schemas.openxmlformats.org/officeDocument/2006/relationships/diagramLayout" Target="../diagrams/layout1.xml"/><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svg"/><Relationship Id="rId19" Type="http://schemas.openxmlformats.org/officeDocument/2006/relationships/image" Target="../media/image15.png"/><Relationship Id="rId4" Type="http://schemas.openxmlformats.org/officeDocument/2006/relationships/diagramData" Target="../diagrams/data1.xml"/><Relationship Id="rId9" Type="http://schemas.openxmlformats.org/officeDocument/2006/relationships/image" Target="../media/image5.png"/><Relationship Id="rId14" Type="http://schemas.openxmlformats.org/officeDocument/2006/relationships/image" Target="../media/image10.svg"/><Relationship Id="rId22" Type="http://schemas.openxmlformats.org/officeDocument/2006/relationships/image" Target="../media/image18.sv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593000" y="2393687"/>
            <a:ext cx="9144000" cy="18495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000000"/>
              </a:buClr>
              <a:buSzPts val="3960"/>
              <a:buFont typeface="Cordia New"/>
              <a:buNone/>
            </a:pPr>
            <a:r>
              <a:rPr lang="en-US" sz="3200" b="1" dirty="0">
                <a:solidFill>
                  <a:srgbClr val="000000"/>
                </a:solidFill>
                <a:latin typeface="Times New Roman" panose="02020603050405020304" pitchFamily="18" charset="0"/>
                <a:ea typeface="Cordia New"/>
                <a:cs typeface="Times New Roman" panose="02020603050405020304" pitchFamily="18" charset="0"/>
                <a:sym typeface="Cordia New"/>
              </a:rPr>
              <a:t>Defining Digital Twin for Industry 4.0</a:t>
            </a:r>
            <a:br>
              <a:rPr lang="en-US" sz="4460" dirty="0">
                <a:solidFill>
                  <a:srgbClr val="000000"/>
                </a:solidFill>
                <a:latin typeface="Cordia New"/>
                <a:ea typeface="Cordia New"/>
                <a:cs typeface="Cordia New"/>
                <a:sym typeface="Cordia New"/>
              </a:rPr>
            </a:br>
            <a:r>
              <a:rPr lang="en-US" sz="2000" dirty="0">
                <a:solidFill>
                  <a:srgbClr val="000000"/>
                </a:solidFill>
                <a:latin typeface="Cordia New"/>
                <a:ea typeface="Cordia New"/>
                <a:cs typeface="Cordia New"/>
                <a:sym typeface="Cordia New"/>
              </a:rPr>
              <a:t>_____________________________________________________________________________________________</a:t>
            </a:r>
            <a:br>
              <a:rPr lang="en-US" sz="4460" dirty="0">
                <a:solidFill>
                  <a:srgbClr val="000000"/>
                </a:solidFill>
                <a:latin typeface="Cordia New"/>
                <a:ea typeface="Cordia New"/>
                <a:cs typeface="Cordia New"/>
                <a:sym typeface="Cordia New"/>
              </a:rPr>
            </a:br>
            <a:r>
              <a:rPr lang="en-US" sz="2400" dirty="0">
                <a:solidFill>
                  <a:srgbClr val="000000"/>
                </a:solidFill>
                <a:latin typeface="Times New Roman" panose="02020603050405020304" pitchFamily="18" charset="0"/>
                <a:ea typeface="Cordia New"/>
                <a:cs typeface="Times New Roman" panose="02020603050405020304" pitchFamily="18" charset="0"/>
                <a:sym typeface="Cordia New"/>
              </a:rPr>
              <a:t>Masters Thesis Defense</a:t>
            </a:r>
            <a:endParaRPr sz="6440" dirty="0">
              <a:latin typeface="Times New Roman" panose="02020603050405020304" pitchFamily="18" charset="0"/>
              <a:ea typeface="Cordia New"/>
              <a:cs typeface="Times New Roman" panose="02020603050405020304" pitchFamily="18" charset="0"/>
              <a:sym typeface="Cordia New"/>
            </a:endParaRPr>
          </a:p>
        </p:txBody>
      </p:sp>
      <p:sp>
        <p:nvSpPr>
          <p:cNvPr id="90" name="Google Shape;90;p13"/>
          <p:cNvSpPr txBox="1">
            <a:spLocks noGrp="1"/>
          </p:cNvSpPr>
          <p:nvPr>
            <p:ph type="subTitle" idx="1"/>
          </p:nvPr>
        </p:nvSpPr>
        <p:spPr>
          <a:xfrm>
            <a:off x="1524000" y="5226907"/>
            <a:ext cx="9144000" cy="120077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1100"/>
              <a:buNone/>
            </a:pPr>
            <a:r>
              <a:rPr lang="en-US" sz="1800" dirty="0">
                <a:latin typeface="Times New Roman" panose="02020603050405020304" pitchFamily="18" charset="0"/>
                <a:ea typeface="Avenir"/>
                <a:cs typeface="Times New Roman" panose="02020603050405020304" pitchFamily="18" charset="0"/>
                <a:sym typeface="Avenir"/>
              </a:rPr>
              <a:t>Presented by: Zachary deWardener</a:t>
            </a:r>
          </a:p>
          <a:p>
            <a:pPr marL="0" lvl="0" indent="0" algn="ctr" rtl="0">
              <a:lnSpc>
                <a:spcPct val="90000"/>
              </a:lnSpc>
              <a:spcBef>
                <a:spcPts val="1000"/>
              </a:spcBef>
              <a:spcAft>
                <a:spcPts val="0"/>
              </a:spcAft>
              <a:buClr>
                <a:schemeClr val="dk1"/>
              </a:buClr>
              <a:buSzPts val="1100"/>
              <a:buNone/>
            </a:pPr>
            <a:r>
              <a:rPr lang="en-US" sz="1600" dirty="0">
                <a:latin typeface="Times New Roman" panose="02020603050405020304" pitchFamily="18" charset="0"/>
                <a:ea typeface="Avenir"/>
                <a:cs typeface="Times New Roman" panose="02020603050405020304" pitchFamily="18" charset="0"/>
                <a:sym typeface="Avenir"/>
              </a:rPr>
              <a:t>Department: Mechanical, Industrial and Systems Engineering</a:t>
            </a:r>
            <a:endParaRPr sz="1600" dirty="0">
              <a:latin typeface="Times New Roman" panose="02020603050405020304" pitchFamily="18" charset="0"/>
              <a:ea typeface="Avenir"/>
              <a:cs typeface="Times New Roman" panose="02020603050405020304" pitchFamily="18" charset="0"/>
              <a:sym typeface="Avenir"/>
            </a:endParaRPr>
          </a:p>
          <a:p>
            <a:pPr marL="0" lvl="0" indent="0" algn="ctr" rtl="0">
              <a:lnSpc>
                <a:spcPct val="90000"/>
              </a:lnSpc>
              <a:spcBef>
                <a:spcPts val="1000"/>
              </a:spcBef>
              <a:spcAft>
                <a:spcPts val="0"/>
              </a:spcAft>
              <a:buClr>
                <a:schemeClr val="dk1"/>
              </a:buClr>
              <a:buSzPts val="2400"/>
              <a:buNone/>
            </a:pPr>
            <a:r>
              <a:rPr lang="en-US" sz="1200" dirty="0">
                <a:latin typeface="Times New Roman" panose="02020603050405020304" pitchFamily="18" charset="0"/>
                <a:ea typeface="Avenir"/>
                <a:cs typeface="Times New Roman" panose="02020603050405020304" pitchFamily="18" charset="0"/>
                <a:sym typeface="Avenir"/>
              </a:rPr>
              <a:t>December 1, 2023</a:t>
            </a:r>
            <a:endParaRPr sz="1200" dirty="0">
              <a:latin typeface="Times New Roman" panose="02020603050405020304" pitchFamily="18" charset="0"/>
              <a:ea typeface="Avenir"/>
              <a:cs typeface="Times New Roman" panose="02020603050405020304" pitchFamily="18" charset="0"/>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1288033" cy="85433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SCADA Systems:</a:t>
            </a:r>
            <a:br>
              <a:rPr lang="en-US"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Definition &amp; Applications</a:t>
            </a:r>
            <a:endParaRPr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48179280-B390-7BCD-8AC3-EABCB9233426}"/>
              </a:ext>
            </a:extLst>
          </p:cNvPr>
          <p:cNvSpPr txBox="1">
            <a:spLocks/>
          </p:cNvSpPr>
          <p:nvPr/>
        </p:nvSpPr>
        <p:spPr>
          <a:xfrm>
            <a:off x="11623311" y="6443637"/>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10</a:t>
            </a:fld>
            <a:endParaRPr lang="en-US" dirty="0"/>
          </a:p>
        </p:txBody>
      </p:sp>
      <p:sp>
        <p:nvSpPr>
          <p:cNvPr id="14" name="Content Placeholder 2">
            <a:extLst>
              <a:ext uri="{FF2B5EF4-FFF2-40B4-BE49-F238E27FC236}">
                <a16:creationId xmlns:a16="http://schemas.microsoft.com/office/drawing/2014/main" id="{4C6957EB-43A7-0A16-485A-E677DCD367A0}"/>
              </a:ext>
            </a:extLst>
          </p:cNvPr>
          <p:cNvSpPr txBox="1">
            <a:spLocks/>
          </p:cNvSpPr>
          <p:nvPr/>
        </p:nvSpPr>
        <p:spPr>
          <a:xfrm>
            <a:off x="397208" y="1701344"/>
            <a:ext cx="5698792" cy="258134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buClr>
                <a:srgbClr val="000000"/>
              </a:buClr>
              <a:buNone/>
            </a:pPr>
            <a:r>
              <a:rPr lang="en-US" sz="1600" u="sng" dirty="0">
                <a:solidFill>
                  <a:srgbClr val="000000"/>
                </a:solidFill>
                <a:latin typeface="Times New Roman" panose="02020603050405020304" pitchFamily="18" charset="0"/>
                <a:cs typeface="Times New Roman" panose="02020603050405020304" pitchFamily="18" charset="0"/>
                <a:sym typeface="Arial"/>
              </a:rPr>
              <a:t>Definition: </a:t>
            </a:r>
          </a:p>
          <a:p>
            <a:pPr marL="0" indent="0">
              <a:lnSpc>
                <a:spcPct val="100000"/>
              </a:lnSpc>
              <a:spcBef>
                <a:spcPts val="0"/>
              </a:spcBef>
              <a:buClr>
                <a:srgbClr val="000000"/>
              </a:buClr>
              <a:buNone/>
            </a:pPr>
            <a:r>
              <a:rPr lang="en-US" sz="1600" dirty="0">
                <a:solidFill>
                  <a:srgbClr val="000000"/>
                </a:solidFill>
                <a:latin typeface="Times New Roman" panose="02020603050405020304" pitchFamily="18" charset="0"/>
                <a:cs typeface="Times New Roman" panose="02020603050405020304" pitchFamily="18" charset="0"/>
                <a:sym typeface="Arial"/>
              </a:rPr>
              <a:t>Supervisory Control And Data Acquisition (SCADA) </a:t>
            </a:r>
          </a:p>
          <a:p>
            <a:pPr marL="285750" lvl="1" indent="-285750" fontAlgn="base">
              <a:lnSpc>
                <a:spcPct val="100000"/>
              </a:lnSpc>
              <a:spcBef>
                <a:spcPts val="0"/>
              </a:spcBef>
              <a:buClr>
                <a:srgbClr val="000000"/>
              </a:buClr>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sym typeface="Arial"/>
              </a:rPr>
              <a:t>A system of software and hardware elements that allows industrial organizations to:</a:t>
            </a:r>
          </a:p>
          <a:p>
            <a:pPr marL="742950" lvl="3" indent="-285750" fontAlgn="base">
              <a:lnSpc>
                <a:spcPct val="100000"/>
              </a:lnSpc>
              <a:spcBef>
                <a:spcPts val="0"/>
              </a:spcBef>
              <a:buClr>
                <a:srgbClr val="000000"/>
              </a:buCl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sym typeface="Arial"/>
              </a:rPr>
              <a:t>Control processes locally or remotely.</a:t>
            </a:r>
          </a:p>
          <a:p>
            <a:pPr marL="742950" lvl="3" indent="-285750" fontAlgn="base">
              <a:lnSpc>
                <a:spcPct val="100000"/>
              </a:lnSpc>
              <a:spcBef>
                <a:spcPts val="0"/>
              </a:spcBef>
              <a:buClr>
                <a:srgbClr val="000000"/>
              </a:buCl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sym typeface="Arial"/>
              </a:rPr>
              <a:t>Monitor, gather, and process real-time data.</a:t>
            </a:r>
          </a:p>
          <a:p>
            <a:pPr marL="742950" lvl="3" indent="-285750" fontAlgn="base">
              <a:lnSpc>
                <a:spcPct val="100000"/>
              </a:lnSpc>
              <a:spcBef>
                <a:spcPts val="0"/>
              </a:spcBef>
              <a:buClr>
                <a:srgbClr val="000000"/>
              </a:buCl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sym typeface="Arial"/>
              </a:rPr>
              <a:t>Directly interact with devices such as sensors, valves, pumps, motors, and more.</a:t>
            </a:r>
            <a:endParaRPr lang="en-US" sz="1500" b="1" dirty="0"/>
          </a:p>
        </p:txBody>
      </p:sp>
      <p:sp>
        <p:nvSpPr>
          <p:cNvPr id="34" name="Content Placeholder 2">
            <a:extLst>
              <a:ext uri="{FF2B5EF4-FFF2-40B4-BE49-F238E27FC236}">
                <a16:creationId xmlns:a16="http://schemas.microsoft.com/office/drawing/2014/main" id="{6D2BAF0C-060E-A0AB-A39A-F5C2F0BFAC5C}"/>
              </a:ext>
            </a:extLst>
          </p:cNvPr>
          <p:cNvSpPr txBox="1">
            <a:spLocks/>
          </p:cNvSpPr>
          <p:nvPr/>
        </p:nvSpPr>
        <p:spPr>
          <a:xfrm>
            <a:off x="395236" y="3699079"/>
            <a:ext cx="5698792" cy="258134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buClr>
                <a:srgbClr val="000000"/>
              </a:buClr>
              <a:buNone/>
            </a:pPr>
            <a:r>
              <a:rPr lang="en-US" sz="1600" u="sng" dirty="0">
                <a:solidFill>
                  <a:srgbClr val="000000"/>
                </a:solidFill>
                <a:latin typeface="Times New Roman" panose="02020603050405020304" pitchFamily="18" charset="0"/>
                <a:cs typeface="Times New Roman" panose="02020603050405020304" pitchFamily="18" charset="0"/>
                <a:sym typeface="Arial"/>
              </a:rPr>
              <a:t>Applications: </a:t>
            </a:r>
          </a:p>
          <a:p>
            <a:r>
              <a:rPr lang="en-US" sz="1600" i="0" dirty="0">
                <a:effectLst/>
                <a:latin typeface="Times New Roman" panose="02020603050405020304" pitchFamily="18" charset="0"/>
                <a:cs typeface="Times New Roman" panose="02020603050405020304" pitchFamily="18" charset="0"/>
              </a:rPr>
              <a:t>Applicable in Multiple Sectors:</a:t>
            </a:r>
          </a:p>
          <a:p>
            <a:pPr lvl="1"/>
            <a:r>
              <a:rPr lang="en-US" sz="1400" i="0" dirty="0">
                <a:effectLst/>
                <a:latin typeface="Times New Roman" panose="02020603050405020304" pitchFamily="18" charset="0"/>
                <a:cs typeface="Times New Roman" panose="02020603050405020304" pitchFamily="18" charset="0"/>
              </a:rPr>
              <a:t>Pivotal in the energy and utilities </a:t>
            </a:r>
            <a:r>
              <a:rPr lang="en-US" sz="1400" dirty="0">
                <a:latin typeface="Times New Roman" panose="02020603050405020304" pitchFamily="18" charset="0"/>
                <a:cs typeface="Times New Roman" panose="02020603050405020304" pitchFamily="18" charset="0"/>
              </a:rPr>
              <a:t>s</a:t>
            </a:r>
            <a:r>
              <a:rPr lang="en-US" sz="1400" i="0" dirty="0">
                <a:effectLst/>
                <a:latin typeface="Times New Roman" panose="02020603050405020304" pitchFamily="18" charset="0"/>
                <a:cs typeface="Times New Roman" panose="02020603050405020304" pitchFamily="18" charset="0"/>
              </a:rPr>
              <a:t>ector.</a:t>
            </a:r>
          </a:p>
          <a:p>
            <a:pPr lvl="1"/>
            <a:r>
              <a:rPr lang="en-US" sz="1400" i="0" dirty="0">
                <a:effectLst/>
                <a:latin typeface="Times New Roman" panose="02020603050405020304" pitchFamily="18" charset="0"/>
                <a:cs typeface="Times New Roman" panose="02020603050405020304" pitchFamily="18" charset="0"/>
              </a:rPr>
              <a:t>Transforming </a:t>
            </a:r>
            <a:r>
              <a:rPr lang="en-US" sz="1400" dirty="0">
                <a:latin typeface="Times New Roman" panose="02020603050405020304" pitchFamily="18" charset="0"/>
                <a:cs typeface="Times New Roman" panose="02020603050405020304" pitchFamily="18" charset="0"/>
              </a:rPr>
              <a:t>m</a:t>
            </a:r>
            <a:r>
              <a:rPr lang="en-US" sz="1400" i="0" dirty="0">
                <a:effectLst/>
                <a:latin typeface="Times New Roman" panose="02020603050405020304" pitchFamily="18" charset="0"/>
                <a:cs typeface="Times New Roman" panose="02020603050405020304" pitchFamily="18" charset="0"/>
              </a:rPr>
              <a:t>anufacturing practices.</a:t>
            </a:r>
          </a:p>
          <a:p>
            <a:pPr lvl="1"/>
            <a:r>
              <a:rPr lang="en-US" sz="1400" i="0" dirty="0">
                <a:effectLst/>
                <a:latin typeface="Times New Roman" panose="02020603050405020304" pitchFamily="18" charset="0"/>
                <a:cs typeface="Times New Roman" panose="02020603050405020304" pitchFamily="18" charset="0"/>
              </a:rPr>
              <a:t>Providing the future of efficient transportation.</a:t>
            </a:r>
          </a:p>
          <a:p>
            <a:pPr lvl="1"/>
            <a:r>
              <a:rPr lang="en-US" sz="1400" dirty="0">
                <a:latin typeface="Times New Roman" panose="02020603050405020304" pitchFamily="18" charset="0"/>
                <a:cs typeface="Times New Roman" panose="02020603050405020304" pitchFamily="18" charset="0"/>
              </a:rPr>
              <a:t>Safe </a:t>
            </a:r>
            <a:r>
              <a:rPr lang="en-US" sz="1400" i="0" dirty="0">
                <a:effectLst/>
                <a:latin typeface="Times New Roman" panose="02020603050405020304" pitchFamily="18" charset="0"/>
                <a:cs typeface="Times New Roman" panose="02020603050405020304" pitchFamily="18" charset="0"/>
              </a:rPr>
              <a:t>management </a:t>
            </a:r>
            <a:r>
              <a:rPr lang="en-US" sz="1400" dirty="0">
                <a:latin typeface="Times New Roman" panose="02020603050405020304" pitchFamily="18" charset="0"/>
                <a:cs typeface="Times New Roman" panose="02020603050405020304" pitchFamily="18" charset="0"/>
              </a:rPr>
              <a:t>of w</a:t>
            </a:r>
            <a:r>
              <a:rPr lang="en-US" sz="1400" i="0" dirty="0">
                <a:effectLst/>
                <a:latin typeface="Times New Roman" panose="02020603050405020304" pitchFamily="18" charset="0"/>
                <a:cs typeface="Times New Roman" panose="02020603050405020304" pitchFamily="18" charset="0"/>
              </a:rPr>
              <a:t>ater and wastewater facilities.</a:t>
            </a:r>
          </a:p>
          <a:p>
            <a:pPr lvl="1"/>
            <a:r>
              <a:rPr lang="en-US" sz="1400" dirty="0">
                <a:latin typeface="Times New Roman" panose="02020603050405020304" pitchFamily="18" charset="0"/>
                <a:cs typeface="Times New Roman" panose="02020603050405020304" pitchFamily="18" charset="0"/>
              </a:rPr>
              <a:t>Others (agriculture, mining, healthcare, etc.)</a:t>
            </a:r>
            <a:endParaRPr lang="en-US" sz="500" i="0" dirty="0">
              <a:effectLst/>
              <a:latin typeface="Times New Roman" panose="02020603050405020304" pitchFamily="18" charset="0"/>
              <a:cs typeface="Times New Roman" panose="02020603050405020304" pitchFamily="18" charset="0"/>
            </a:endParaRPr>
          </a:p>
        </p:txBody>
      </p:sp>
      <p:pic>
        <p:nvPicPr>
          <p:cNvPr id="15" name="Picture 14" descr="A large screen with blue squares&#10;&#10;Description automatically generated">
            <a:extLst>
              <a:ext uri="{FF2B5EF4-FFF2-40B4-BE49-F238E27FC236}">
                <a16:creationId xmlns:a16="http://schemas.microsoft.com/office/drawing/2014/main" id="{5750FCF7-C606-5037-F8B9-20CF7550FEF3}"/>
              </a:ext>
            </a:extLst>
          </p:cNvPr>
          <p:cNvPicPr>
            <a:picLocks noChangeAspect="1"/>
          </p:cNvPicPr>
          <p:nvPr/>
        </p:nvPicPr>
        <p:blipFill>
          <a:blip r:embed="rId4"/>
          <a:stretch>
            <a:fillRect/>
          </a:stretch>
        </p:blipFill>
        <p:spPr>
          <a:xfrm>
            <a:off x="6729818" y="3940570"/>
            <a:ext cx="4564258" cy="2242858"/>
          </a:xfrm>
          <a:prstGeom prst="rect">
            <a:avLst/>
          </a:prstGeom>
        </p:spPr>
      </p:pic>
      <p:pic>
        <p:nvPicPr>
          <p:cNvPr id="17" name="Picture 16" descr="A computer screen and buildings&#10;&#10;Description automatically generated">
            <a:extLst>
              <a:ext uri="{FF2B5EF4-FFF2-40B4-BE49-F238E27FC236}">
                <a16:creationId xmlns:a16="http://schemas.microsoft.com/office/drawing/2014/main" id="{5C417365-307F-9AAE-8EEC-DE8A7E8A53E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045349" y="960742"/>
            <a:ext cx="3937651" cy="3668408"/>
          </a:xfrm>
          <a:prstGeom prst="rect">
            <a:avLst/>
          </a:prstGeom>
          <a:noFill/>
        </p:spPr>
      </p:pic>
      <p:sp>
        <p:nvSpPr>
          <p:cNvPr id="18" name="TextBox 17">
            <a:extLst>
              <a:ext uri="{FF2B5EF4-FFF2-40B4-BE49-F238E27FC236}">
                <a16:creationId xmlns:a16="http://schemas.microsoft.com/office/drawing/2014/main" id="{532C6079-68BB-CC06-3535-59E8690E0404}"/>
              </a:ext>
            </a:extLst>
          </p:cNvPr>
          <p:cNvSpPr txBox="1"/>
          <p:nvPr/>
        </p:nvSpPr>
        <p:spPr>
          <a:xfrm rot="21087037">
            <a:off x="8784431" y="3171004"/>
            <a:ext cx="1887055" cy="169277"/>
          </a:xfrm>
          <a:prstGeom prst="rect">
            <a:avLst/>
          </a:prstGeom>
          <a:noFill/>
        </p:spPr>
        <p:txBody>
          <a:bodyPr wrap="none" rtlCol="0">
            <a:spAutoFit/>
          </a:bodyPr>
          <a:lstStyle/>
          <a:p>
            <a:pPr algn="r">
              <a:spcAft>
                <a:spcPts val="600"/>
              </a:spcAft>
            </a:pPr>
            <a:r>
              <a:rPr lang="en-US" sz="500" dirty="0">
                <a:solidFill>
                  <a:schemeClr val="tx1"/>
                </a:solidFill>
                <a:hlinkClick r:id="rId6" tooltip="https://estacioninformatica.blogspot.com/2013/11/danger-sistemas-scada.html">
                  <a:extLst>
                    <a:ext uri="{A12FA001-AC4F-418D-AE19-62706E023703}">
                      <ahyp:hlinkClr xmlns:ahyp="http://schemas.microsoft.com/office/drawing/2018/hyperlinkcolor" val="tx"/>
                    </a:ext>
                  </a:extLst>
                </a:hlinkClick>
              </a:rPr>
              <a:t>This Photo</a:t>
            </a:r>
            <a:r>
              <a:rPr lang="en-US" sz="500" dirty="0">
                <a:solidFill>
                  <a:schemeClr val="tx1"/>
                </a:solidFill>
              </a:rPr>
              <a:t> by Unknown Author is licensed under </a:t>
            </a:r>
            <a:r>
              <a:rPr lang="en-US" sz="500" dirty="0">
                <a:solidFill>
                  <a:schemeClr val="tx1"/>
                </a:solidFill>
                <a:hlinkClick r:id="rId7" tooltip="https://creativecommons.org/licenses/by-nd/3.0/">
                  <a:extLst>
                    <a:ext uri="{A12FA001-AC4F-418D-AE19-62706E023703}">
                      <ahyp:hlinkClr xmlns:ahyp="http://schemas.microsoft.com/office/drawing/2018/hyperlinkcolor" val="tx"/>
                    </a:ext>
                  </a:extLst>
                </a:hlinkClick>
              </a:rPr>
              <a:t>CC BY-ND</a:t>
            </a:r>
            <a:endParaRPr lang="en-US" sz="500" dirty="0">
              <a:solidFill>
                <a:schemeClr val="tx1"/>
              </a:solidFill>
            </a:endParaRPr>
          </a:p>
        </p:txBody>
      </p:sp>
    </p:spTree>
    <p:extLst>
      <p:ext uri="{BB962C8B-B14F-4D97-AF65-F5344CB8AC3E}">
        <p14:creationId xmlns:p14="http://schemas.microsoft.com/office/powerpoint/2010/main" val="2792752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1288033" cy="85433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SCADA Systems:</a:t>
            </a:r>
            <a:br>
              <a:rPr lang="en-US"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Evolution</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FA703EF3-2CE1-5779-3BF7-66DCB89C0087}"/>
              </a:ext>
            </a:extLst>
          </p:cNvPr>
          <p:cNvSpPr txBox="1">
            <a:spLocks/>
          </p:cNvSpPr>
          <p:nvPr/>
        </p:nvSpPr>
        <p:spPr>
          <a:xfrm>
            <a:off x="11646203" y="6453966"/>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11</a:t>
            </a:fld>
            <a:endParaRPr lang="en-US" dirty="0"/>
          </a:p>
        </p:txBody>
      </p:sp>
      <p:pic>
        <p:nvPicPr>
          <p:cNvPr id="13" name="Picture 12" descr="A timeline of information on a computer&#10;&#10;Description automatically generated">
            <a:extLst>
              <a:ext uri="{FF2B5EF4-FFF2-40B4-BE49-F238E27FC236}">
                <a16:creationId xmlns:a16="http://schemas.microsoft.com/office/drawing/2014/main" id="{AF89F2F2-5E8B-EB86-9D2F-0EE7F5600C37}"/>
              </a:ext>
            </a:extLst>
          </p:cNvPr>
          <p:cNvPicPr>
            <a:picLocks noChangeAspect="1"/>
          </p:cNvPicPr>
          <p:nvPr/>
        </p:nvPicPr>
        <p:blipFill>
          <a:blip r:embed="rId4"/>
          <a:stretch>
            <a:fillRect/>
          </a:stretch>
        </p:blipFill>
        <p:spPr>
          <a:xfrm>
            <a:off x="6731283" y="994645"/>
            <a:ext cx="3846281" cy="4868709"/>
          </a:xfrm>
          <a:prstGeom prst="rect">
            <a:avLst/>
          </a:prstGeom>
          <a:noFill/>
        </p:spPr>
      </p:pic>
      <p:grpSp>
        <p:nvGrpSpPr>
          <p:cNvPr id="14" name="Group 13">
            <a:extLst>
              <a:ext uri="{FF2B5EF4-FFF2-40B4-BE49-F238E27FC236}">
                <a16:creationId xmlns:a16="http://schemas.microsoft.com/office/drawing/2014/main" id="{7A8EA121-BE84-EE4A-5CC8-D91AB34CB461}"/>
              </a:ext>
            </a:extLst>
          </p:cNvPr>
          <p:cNvGrpSpPr/>
          <p:nvPr/>
        </p:nvGrpSpPr>
        <p:grpSpPr>
          <a:xfrm>
            <a:off x="6209841" y="3305304"/>
            <a:ext cx="1181518" cy="1095521"/>
            <a:chOff x="5956905" y="3391159"/>
            <a:chExt cx="1208408" cy="1093654"/>
          </a:xfrm>
          <a:solidFill>
            <a:schemeClr val="accent4">
              <a:lumMod val="20000"/>
              <a:lumOff val="80000"/>
            </a:schemeClr>
          </a:solidFill>
        </p:grpSpPr>
        <p:sp>
          <p:nvSpPr>
            <p:cNvPr id="15" name="Star: 32 Points 14">
              <a:extLst>
                <a:ext uri="{FF2B5EF4-FFF2-40B4-BE49-F238E27FC236}">
                  <a16:creationId xmlns:a16="http://schemas.microsoft.com/office/drawing/2014/main" id="{1E321F31-8701-7A3C-D17B-6700C16CB997}"/>
                </a:ext>
              </a:extLst>
            </p:cNvPr>
            <p:cNvSpPr/>
            <p:nvPr/>
          </p:nvSpPr>
          <p:spPr>
            <a:xfrm>
              <a:off x="5956905" y="3391159"/>
              <a:ext cx="1208408" cy="1093654"/>
            </a:xfrm>
            <a:prstGeom prst="star32">
              <a:avLst>
                <a:gd name="adj" fmla="val 36838"/>
              </a:avLst>
            </a:prstGeom>
            <a:grpFill/>
            <a:ln w="19050">
              <a:solidFill>
                <a:srgbClr val="86AE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5EE3C6F-21DF-4C10-2600-D2EBFAA27A79}"/>
                </a:ext>
              </a:extLst>
            </p:cNvPr>
            <p:cNvSpPr txBox="1"/>
            <p:nvPr/>
          </p:nvSpPr>
          <p:spPr>
            <a:xfrm>
              <a:off x="6005261" y="3752105"/>
              <a:ext cx="1127983" cy="430153"/>
            </a:xfrm>
            <a:prstGeom prst="rect">
              <a:avLst/>
            </a:prstGeom>
            <a:noFill/>
          </p:spPr>
          <p:txBody>
            <a:bodyPr wrap="square" rtlCol="0">
              <a:spAutoFit/>
            </a:bodyPr>
            <a:lstStyle/>
            <a:p>
              <a:pPr algn="ctr"/>
              <a:r>
                <a:rPr lang="en-US" sz="1100" b="1" dirty="0">
                  <a:latin typeface="Times New Roman" panose="02020603050405020304" pitchFamily="18" charset="0"/>
                  <a:cs typeface="Times New Roman" panose="02020603050405020304" pitchFamily="18" charset="0"/>
                </a:rPr>
                <a:t>Distributed </a:t>
              </a:r>
            </a:p>
            <a:p>
              <a:pPr algn="ctr"/>
              <a:r>
                <a:rPr lang="en-US" sz="1100" b="1" dirty="0">
                  <a:latin typeface="Times New Roman" panose="02020603050405020304" pitchFamily="18" charset="0"/>
                  <a:cs typeface="Times New Roman" panose="02020603050405020304" pitchFamily="18" charset="0"/>
                </a:rPr>
                <a:t>SCADA</a:t>
              </a:r>
            </a:p>
          </p:txBody>
        </p:sp>
      </p:grpSp>
      <p:grpSp>
        <p:nvGrpSpPr>
          <p:cNvPr id="17" name="Group 16">
            <a:extLst>
              <a:ext uri="{FF2B5EF4-FFF2-40B4-BE49-F238E27FC236}">
                <a16:creationId xmlns:a16="http://schemas.microsoft.com/office/drawing/2014/main" id="{1EA42C9B-39F6-C96F-0760-0C517A2765BC}"/>
              </a:ext>
            </a:extLst>
          </p:cNvPr>
          <p:cNvGrpSpPr/>
          <p:nvPr/>
        </p:nvGrpSpPr>
        <p:grpSpPr>
          <a:xfrm>
            <a:off x="10005119" y="3853064"/>
            <a:ext cx="1181517" cy="1147381"/>
            <a:chOff x="10107294" y="3865449"/>
            <a:chExt cx="1208408" cy="1093654"/>
          </a:xfrm>
          <a:solidFill>
            <a:schemeClr val="accent4">
              <a:lumMod val="20000"/>
              <a:lumOff val="80000"/>
            </a:schemeClr>
          </a:solidFill>
        </p:grpSpPr>
        <p:sp>
          <p:nvSpPr>
            <p:cNvPr id="18" name="Star: 32 Points 17">
              <a:extLst>
                <a:ext uri="{FF2B5EF4-FFF2-40B4-BE49-F238E27FC236}">
                  <a16:creationId xmlns:a16="http://schemas.microsoft.com/office/drawing/2014/main" id="{7F4ACEAB-0DC6-B2E5-395B-D2AE527726C4}"/>
                </a:ext>
              </a:extLst>
            </p:cNvPr>
            <p:cNvSpPr/>
            <p:nvPr/>
          </p:nvSpPr>
          <p:spPr>
            <a:xfrm>
              <a:off x="10107294" y="3865449"/>
              <a:ext cx="1208408" cy="1093654"/>
            </a:xfrm>
            <a:prstGeom prst="star32">
              <a:avLst>
                <a:gd name="adj" fmla="val 36838"/>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252A96C-F9A3-3D7C-ABEB-101ECBFDC647}"/>
                </a:ext>
              </a:extLst>
            </p:cNvPr>
            <p:cNvSpPr txBox="1"/>
            <p:nvPr/>
          </p:nvSpPr>
          <p:spPr>
            <a:xfrm>
              <a:off x="10140303" y="4232714"/>
              <a:ext cx="1127388" cy="410710"/>
            </a:xfrm>
            <a:prstGeom prst="rect">
              <a:avLst/>
            </a:prstGeom>
            <a:noFill/>
          </p:spPr>
          <p:txBody>
            <a:bodyPr wrap="square" rtlCol="0">
              <a:spAutoFit/>
            </a:bodyPr>
            <a:lstStyle/>
            <a:p>
              <a:pPr algn="ctr"/>
              <a:r>
                <a:rPr lang="en-US" sz="1100" b="1" dirty="0">
                  <a:latin typeface="Times New Roman" panose="02020603050405020304" pitchFamily="18" charset="0"/>
                  <a:cs typeface="Times New Roman" panose="02020603050405020304" pitchFamily="18" charset="0"/>
                </a:rPr>
                <a:t>Networked </a:t>
              </a:r>
            </a:p>
            <a:p>
              <a:pPr algn="ctr"/>
              <a:r>
                <a:rPr lang="en-US" sz="1100" b="1" dirty="0">
                  <a:latin typeface="Times New Roman" panose="02020603050405020304" pitchFamily="18" charset="0"/>
                  <a:cs typeface="Times New Roman" panose="02020603050405020304" pitchFamily="18" charset="0"/>
                </a:rPr>
                <a:t>SCADA</a:t>
              </a:r>
            </a:p>
          </p:txBody>
        </p:sp>
      </p:grpSp>
      <p:grpSp>
        <p:nvGrpSpPr>
          <p:cNvPr id="20" name="Group 19">
            <a:extLst>
              <a:ext uri="{FF2B5EF4-FFF2-40B4-BE49-F238E27FC236}">
                <a16:creationId xmlns:a16="http://schemas.microsoft.com/office/drawing/2014/main" id="{1A5079C4-8375-0030-E1F7-AC77D17E83BB}"/>
              </a:ext>
            </a:extLst>
          </p:cNvPr>
          <p:cNvGrpSpPr/>
          <p:nvPr/>
        </p:nvGrpSpPr>
        <p:grpSpPr>
          <a:xfrm>
            <a:off x="6238868" y="4705285"/>
            <a:ext cx="1181517" cy="1138630"/>
            <a:chOff x="5956905" y="4918916"/>
            <a:chExt cx="1208408" cy="1093654"/>
          </a:xfrm>
          <a:solidFill>
            <a:schemeClr val="accent4">
              <a:lumMod val="20000"/>
              <a:lumOff val="80000"/>
            </a:schemeClr>
          </a:solidFill>
        </p:grpSpPr>
        <p:sp>
          <p:nvSpPr>
            <p:cNvPr id="21" name="Star: 32 Points 20">
              <a:extLst>
                <a:ext uri="{FF2B5EF4-FFF2-40B4-BE49-F238E27FC236}">
                  <a16:creationId xmlns:a16="http://schemas.microsoft.com/office/drawing/2014/main" id="{67FAD3E7-9EF4-A4CB-A350-B98D29E41903}"/>
                </a:ext>
              </a:extLst>
            </p:cNvPr>
            <p:cNvSpPr/>
            <p:nvPr/>
          </p:nvSpPr>
          <p:spPr>
            <a:xfrm>
              <a:off x="5956905" y="4918916"/>
              <a:ext cx="1208408" cy="1093654"/>
            </a:xfrm>
            <a:prstGeom prst="star32">
              <a:avLst>
                <a:gd name="adj" fmla="val 36838"/>
              </a:avLst>
            </a:prstGeom>
            <a:grpFill/>
            <a:ln w="19050">
              <a:solidFill>
                <a:srgbClr val="F69E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1E93EF1-9E84-8A73-CC05-87F82137134A}"/>
                </a:ext>
              </a:extLst>
            </p:cNvPr>
            <p:cNvSpPr txBox="1"/>
            <p:nvPr/>
          </p:nvSpPr>
          <p:spPr>
            <a:xfrm>
              <a:off x="6119876" y="5265950"/>
              <a:ext cx="865580" cy="413867"/>
            </a:xfrm>
            <a:prstGeom prst="rect">
              <a:avLst/>
            </a:prstGeom>
            <a:noFill/>
          </p:spPr>
          <p:txBody>
            <a:bodyPr wrap="square" rtlCol="0">
              <a:spAutoFit/>
            </a:bodyPr>
            <a:lstStyle/>
            <a:p>
              <a:pPr algn="ctr"/>
              <a:r>
                <a:rPr lang="en-US" sz="1100" b="1" dirty="0">
                  <a:latin typeface="Times New Roman" panose="02020603050405020304" pitchFamily="18" charset="0"/>
                  <a:cs typeface="Times New Roman" panose="02020603050405020304" pitchFamily="18" charset="0"/>
                </a:rPr>
                <a:t>Modern </a:t>
              </a:r>
            </a:p>
            <a:p>
              <a:pPr algn="ctr"/>
              <a:r>
                <a:rPr lang="en-US" sz="1100" b="1" dirty="0">
                  <a:latin typeface="Times New Roman" panose="02020603050405020304" pitchFamily="18" charset="0"/>
                  <a:cs typeface="Times New Roman" panose="02020603050405020304" pitchFamily="18" charset="0"/>
                </a:rPr>
                <a:t>SCADA</a:t>
              </a:r>
            </a:p>
          </p:txBody>
        </p:sp>
      </p:grpSp>
      <p:sp>
        <p:nvSpPr>
          <p:cNvPr id="23" name="Rectangle: Rounded Corners 22">
            <a:extLst>
              <a:ext uri="{FF2B5EF4-FFF2-40B4-BE49-F238E27FC236}">
                <a16:creationId xmlns:a16="http://schemas.microsoft.com/office/drawing/2014/main" id="{494C100E-6BC9-66E3-5C5D-F0DD38D9E321}"/>
              </a:ext>
            </a:extLst>
          </p:cNvPr>
          <p:cNvSpPr/>
          <p:nvPr/>
        </p:nvSpPr>
        <p:spPr>
          <a:xfrm>
            <a:off x="7470751" y="3809090"/>
            <a:ext cx="822079" cy="60113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78DFE07-1FA5-7751-EAF1-7DFF8D81A2F5}"/>
              </a:ext>
            </a:extLst>
          </p:cNvPr>
          <p:cNvSpPr/>
          <p:nvPr/>
        </p:nvSpPr>
        <p:spPr>
          <a:xfrm>
            <a:off x="8892471" y="4119086"/>
            <a:ext cx="822079" cy="60113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A2E6A252-620D-7D27-3D38-3C241D9F1054}"/>
              </a:ext>
            </a:extLst>
          </p:cNvPr>
          <p:cNvSpPr/>
          <p:nvPr/>
        </p:nvSpPr>
        <p:spPr>
          <a:xfrm>
            <a:off x="8700994" y="2337852"/>
            <a:ext cx="1328197" cy="1737744"/>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B95FDAF-709C-4604-0C3E-BF00806CCA4C}"/>
              </a:ext>
            </a:extLst>
          </p:cNvPr>
          <p:cNvGrpSpPr/>
          <p:nvPr/>
        </p:nvGrpSpPr>
        <p:grpSpPr>
          <a:xfrm>
            <a:off x="10006064" y="2374970"/>
            <a:ext cx="1175870" cy="1147381"/>
            <a:chOff x="10222754" y="2385768"/>
            <a:chExt cx="1208408" cy="1093654"/>
          </a:xfrm>
          <a:solidFill>
            <a:schemeClr val="accent4">
              <a:lumMod val="20000"/>
              <a:lumOff val="80000"/>
            </a:schemeClr>
          </a:solidFill>
        </p:grpSpPr>
        <p:sp>
          <p:nvSpPr>
            <p:cNvPr id="27" name="Star: 32 Points 26">
              <a:extLst>
                <a:ext uri="{FF2B5EF4-FFF2-40B4-BE49-F238E27FC236}">
                  <a16:creationId xmlns:a16="http://schemas.microsoft.com/office/drawing/2014/main" id="{A2F8DAEC-5CAD-1490-9E14-4AF9E0DDEC28}"/>
                </a:ext>
              </a:extLst>
            </p:cNvPr>
            <p:cNvSpPr/>
            <p:nvPr/>
          </p:nvSpPr>
          <p:spPr>
            <a:xfrm>
              <a:off x="10222754" y="2385768"/>
              <a:ext cx="1208408" cy="1093654"/>
            </a:xfrm>
            <a:prstGeom prst="star32">
              <a:avLst>
                <a:gd name="adj" fmla="val 36838"/>
              </a:avLst>
            </a:prstGeom>
            <a:grp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C49FDD3-B3EF-F3BC-6D8B-39CB30B50682}"/>
                </a:ext>
              </a:extLst>
            </p:cNvPr>
            <p:cNvSpPr txBox="1"/>
            <p:nvPr/>
          </p:nvSpPr>
          <p:spPr>
            <a:xfrm>
              <a:off x="10286003" y="2752872"/>
              <a:ext cx="1066404" cy="410710"/>
            </a:xfrm>
            <a:prstGeom prst="rect">
              <a:avLst/>
            </a:prstGeom>
            <a:noFill/>
          </p:spPr>
          <p:txBody>
            <a:bodyPr wrap="square" rtlCol="0">
              <a:spAutoFit/>
            </a:bodyPr>
            <a:lstStyle/>
            <a:p>
              <a:pPr algn="ctr"/>
              <a:r>
                <a:rPr lang="en-US" sz="1100" b="1" dirty="0">
                  <a:latin typeface="Times New Roman" panose="02020603050405020304" pitchFamily="18" charset="0"/>
                  <a:cs typeface="Times New Roman" panose="02020603050405020304" pitchFamily="18" charset="0"/>
                </a:rPr>
                <a:t>Monolithic </a:t>
              </a:r>
            </a:p>
            <a:p>
              <a:pPr algn="ctr"/>
              <a:r>
                <a:rPr lang="en-US" sz="1100" b="1" dirty="0">
                  <a:latin typeface="Times New Roman" panose="02020603050405020304" pitchFamily="18" charset="0"/>
                  <a:cs typeface="Times New Roman" panose="02020603050405020304" pitchFamily="18" charset="0"/>
                </a:rPr>
                <a:t>SCADA</a:t>
              </a:r>
            </a:p>
          </p:txBody>
        </p:sp>
      </p:grpSp>
      <p:grpSp>
        <p:nvGrpSpPr>
          <p:cNvPr id="29" name="Group 28">
            <a:extLst>
              <a:ext uri="{FF2B5EF4-FFF2-40B4-BE49-F238E27FC236}">
                <a16:creationId xmlns:a16="http://schemas.microsoft.com/office/drawing/2014/main" id="{246EB3F4-2FF5-20A9-0D57-EBF038B16A3D}"/>
              </a:ext>
            </a:extLst>
          </p:cNvPr>
          <p:cNvGrpSpPr/>
          <p:nvPr/>
        </p:nvGrpSpPr>
        <p:grpSpPr>
          <a:xfrm>
            <a:off x="7499602" y="4878715"/>
            <a:ext cx="1773137" cy="813142"/>
            <a:chOff x="7286625" y="4968832"/>
            <a:chExt cx="2149205" cy="1013680"/>
          </a:xfrm>
        </p:grpSpPr>
        <p:sp>
          <p:nvSpPr>
            <p:cNvPr id="30" name="Rectangle: Rounded Corners 29">
              <a:extLst>
                <a:ext uri="{FF2B5EF4-FFF2-40B4-BE49-F238E27FC236}">
                  <a16:creationId xmlns:a16="http://schemas.microsoft.com/office/drawing/2014/main" id="{52159F01-8E3A-003C-8873-CDE9EFEB92AA}"/>
                </a:ext>
              </a:extLst>
            </p:cNvPr>
            <p:cNvSpPr/>
            <p:nvPr/>
          </p:nvSpPr>
          <p:spPr>
            <a:xfrm>
              <a:off x="7286625" y="4968832"/>
              <a:ext cx="899154" cy="1013680"/>
            </a:xfrm>
            <a:prstGeom prst="roundRect">
              <a:avLst/>
            </a:prstGeom>
            <a:noFill/>
            <a:ln w="28575">
              <a:solidFill>
                <a:srgbClr val="F69E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C5E991C9-2337-AEE7-6E85-EFA6C40D9C1C}"/>
                </a:ext>
              </a:extLst>
            </p:cNvPr>
            <p:cNvCxnSpPr/>
            <p:nvPr/>
          </p:nvCxnSpPr>
          <p:spPr>
            <a:xfrm>
              <a:off x="8185779" y="5696576"/>
              <a:ext cx="1250051" cy="0"/>
            </a:xfrm>
            <a:prstGeom prst="line">
              <a:avLst/>
            </a:prstGeom>
            <a:ln w="19050">
              <a:solidFill>
                <a:srgbClr val="F69E1F"/>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EDE0A2E2-A72B-38E4-751A-9FC2E872A14E}"/>
              </a:ext>
            </a:extLst>
          </p:cNvPr>
          <p:cNvSpPr txBox="1"/>
          <p:nvPr/>
        </p:nvSpPr>
        <p:spPr>
          <a:xfrm>
            <a:off x="10333830" y="5676402"/>
            <a:ext cx="410269" cy="215444"/>
          </a:xfrm>
          <a:prstGeom prst="rect">
            <a:avLst/>
          </a:prstGeom>
          <a:noFill/>
        </p:spPr>
        <p:txBody>
          <a:bodyPr wrap="square" rtlCol="0">
            <a:spAutoFit/>
          </a:bodyPr>
          <a:lstStyle/>
          <a:p>
            <a:r>
              <a:rPr lang="en-US" sz="800" dirty="0"/>
              <a:t>[14]</a:t>
            </a:r>
          </a:p>
        </p:txBody>
      </p:sp>
      <p:pic>
        <p:nvPicPr>
          <p:cNvPr id="34" name="Picture 33" descr="A diagram of a computer network&#10;&#10;Description automatically generated">
            <a:extLst>
              <a:ext uri="{FF2B5EF4-FFF2-40B4-BE49-F238E27FC236}">
                <a16:creationId xmlns:a16="http://schemas.microsoft.com/office/drawing/2014/main" id="{C9591BB9-BE30-3DF5-C0FA-AF77FE3EF1C5}"/>
              </a:ext>
            </a:extLst>
          </p:cNvPr>
          <p:cNvPicPr>
            <a:picLocks noChangeAspect="1"/>
          </p:cNvPicPr>
          <p:nvPr/>
        </p:nvPicPr>
        <p:blipFill>
          <a:blip r:embed="rId5"/>
          <a:stretch>
            <a:fillRect/>
          </a:stretch>
        </p:blipFill>
        <p:spPr>
          <a:xfrm>
            <a:off x="788789" y="1540789"/>
            <a:ext cx="4795261" cy="3351390"/>
          </a:xfrm>
          <a:prstGeom prst="rect">
            <a:avLst/>
          </a:prstGeom>
        </p:spPr>
      </p:pic>
      <p:pic>
        <p:nvPicPr>
          <p:cNvPr id="36" name="Picture 35" descr="A diagram of a computer network&#10;&#10;Description automatically generated">
            <a:extLst>
              <a:ext uri="{FF2B5EF4-FFF2-40B4-BE49-F238E27FC236}">
                <a16:creationId xmlns:a16="http://schemas.microsoft.com/office/drawing/2014/main" id="{89F70813-4B61-67BF-C7B6-35E57A4F7B59}"/>
              </a:ext>
            </a:extLst>
          </p:cNvPr>
          <p:cNvPicPr>
            <a:picLocks noChangeAspect="1"/>
          </p:cNvPicPr>
          <p:nvPr/>
        </p:nvPicPr>
        <p:blipFill>
          <a:blip r:embed="rId6"/>
          <a:stretch>
            <a:fillRect/>
          </a:stretch>
        </p:blipFill>
        <p:spPr>
          <a:xfrm>
            <a:off x="131497" y="1715443"/>
            <a:ext cx="6026170" cy="2810576"/>
          </a:xfrm>
          <a:prstGeom prst="rect">
            <a:avLst/>
          </a:prstGeom>
        </p:spPr>
      </p:pic>
      <p:pic>
        <p:nvPicPr>
          <p:cNvPr id="38" name="Picture 37" descr="A diagram of a cloud computing system&#10;&#10;Description automatically generated">
            <a:extLst>
              <a:ext uri="{FF2B5EF4-FFF2-40B4-BE49-F238E27FC236}">
                <a16:creationId xmlns:a16="http://schemas.microsoft.com/office/drawing/2014/main" id="{49828E07-64D7-81FA-5918-6B240BD1A95D}"/>
              </a:ext>
            </a:extLst>
          </p:cNvPr>
          <p:cNvPicPr>
            <a:picLocks noChangeAspect="1"/>
          </p:cNvPicPr>
          <p:nvPr/>
        </p:nvPicPr>
        <p:blipFill>
          <a:blip r:embed="rId7"/>
          <a:stretch>
            <a:fillRect/>
          </a:stretch>
        </p:blipFill>
        <p:spPr>
          <a:xfrm>
            <a:off x="337058" y="1408671"/>
            <a:ext cx="4735336" cy="3843605"/>
          </a:xfrm>
          <a:prstGeom prst="rect">
            <a:avLst/>
          </a:prstGeom>
        </p:spPr>
      </p:pic>
      <p:sp>
        <p:nvSpPr>
          <p:cNvPr id="39" name="Content Placeholder 2">
            <a:extLst>
              <a:ext uri="{FF2B5EF4-FFF2-40B4-BE49-F238E27FC236}">
                <a16:creationId xmlns:a16="http://schemas.microsoft.com/office/drawing/2014/main" id="{C46AA673-0B66-52E0-BFD1-52C450504648}"/>
              </a:ext>
            </a:extLst>
          </p:cNvPr>
          <p:cNvSpPr txBox="1">
            <a:spLocks/>
          </p:cNvSpPr>
          <p:nvPr/>
        </p:nvSpPr>
        <p:spPr>
          <a:xfrm>
            <a:off x="216028" y="4734430"/>
            <a:ext cx="6348720" cy="15552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1100" dirty="0">
                <a:latin typeface="Times New Roman" panose="02020603050405020304" pitchFamily="18" charset="0"/>
                <a:cs typeface="Times New Roman" panose="02020603050405020304" pitchFamily="18" charset="0"/>
              </a:rPr>
              <a:t>1960s - First generation of SCADA technology </a:t>
            </a:r>
          </a:p>
          <a:p>
            <a:pPr lvl="1"/>
            <a:r>
              <a:rPr lang="en-US" sz="1100" dirty="0">
                <a:latin typeface="Times New Roman" panose="02020603050405020304" pitchFamily="18" charset="0"/>
                <a:cs typeface="Times New Roman" panose="02020603050405020304" pitchFamily="18" charset="0"/>
              </a:rPr>
              <a:t>Used for simple monitoring tasks with limited control capabilities.</a:t>
            </a:r>
          </a:p>
          <a:p>
            <a:r>
              <a:rPr lang="en-US" sz="1100" dirty="0">
                <a:latin typeface="Times New Roman" panose="02020603050405020304" pitchFamily="18" charset="0"/>
                <a:cs typeface="Times New Roman" panose="02020603050405020304" pitchFamily="18" charset="0"/>
              </a:rPr>
              <a:t>Initial systems were standalone with no network connectivity.</a:t>
            </a:r>
          </a:p>
          <a:p>
            <a:pPr lvl="1"/>
            <a:r>
              <a:rPr lang="en-US" sz="1100" dirty="0">
                <a:latin typeface="Times New Roman" panose="02020603050405020304" pitchFamily="18" charset="0"/>
                <a:cs typeface="Times New Roman" panose="02020603050405020304" pitchFamily="18" charset="0"/>
              </a:rPr>
              <a:t>Mainframe-based system </a:t>
            </a:r>
          </a:p>
          <a:p>
            <a:r>
              <a:rPr lang="en-US" sz="1100" dirty="0">
                <a:latin typeface="Times New Roman" panose="02020603050405020304" pitchFamily="18" charset="0"/>
                <a:cs typeface="Times New Roman" panose="02020603050405020304" pitchFamily="18" charset="0"/>
              </a:rPr>
              <a:t>Downfall of Monolithic systems: </a:t>
            </a:r>
          </a:p>
          <a:p>
            <a:pPr lvl="1"/>
            <a:r>
              <a:rPr lang="en-US" sz="1100" dirty="0">
                <a:latin typeface="Times New Roman" panose="02020603050405020304" pitchFamily="18" charset="0"/>
                <a:cs typeface="Times New Roman" panose="02020603050405020304" pitchFamily="18" charset="0"/>
              </a:rPr>
              <a:t>Proprietary nature of the technology. </a:t>
            </a:r>
          </a:p>
        </p:txBody>
      </p:sp>
      <p:sp>
        <p:nvSpPr>
          <p:cNvPr id="40" name="Content Placeholder 2">
            <a:extLst>
              <a:ext uri="{FF2B5EF4-FFF2-40B4-BE49-F238E27FC236}">
                <a16:creationId xmlns:a16="http://schemas.microsoft.com/office/drawing/2014/main" id="{F8ABF30A-6C41-2E5D-22E5-6092984C1A09}"/>
              </a:ext>
            </a:extLst>
          </p:cNvPr>
          <p:cNvSpPr txBox="1">
            <a:spLocks/>
          </p:cNvSpPr>
          <p:nvPr/>
        </p:nvSpPr>
        <p:spPr>
          <a:xfrm>
            <a:off x="284884" y="4338541"/>
            <a:ext cx="5325316" cy="205049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1980s – Second generation of SCADA systems</a:t>
            </a:r>
          </a:p>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Introduction of communication over LAN (Local Area Network) technology.</a:t>
            </a:r>
          </a:p>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“Operating stations” were integrated into the system.</a:t>
            </a:r>
          </a:p>
          <a:p>
            <a:pPr marL="742950" lvl="1" indent="-285750" algn="l">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For real-time observation and manipulation of equipment, allowing for decentralized control.</a:t>
            </a:r>
          </a:p>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Downfall: </a:t>
            </a:r>
          </a:p>
          <a:p>
            <a:pPr marL="742950" lvl="1" indent="-285750" algn="l">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Proprietary software and hardware, limiting interoperability.</a:t>
            </a:r>
          </a:p>
        </p:txBody>
      </p:sp>
      <p:sp>
        <p:nvSpPr>
          <p:cNvPr id="41" name="Content Placeholder 2">
            <a:extLst>
              <a:ext uri="{FF2B5EF4-FFF2-40B4-BE49-F238E27FC236}">
                <a16:creationId xmlns:a16="http://schemas.microsoft.com/office/drawing/2014/main" id="{B7740803-1B75-58FE-22B2-5665222E5F75}"/>
              </a:ext>
            </a:extLst>
          </p:cNvPr>
          <p:cNvSpPr txBox="1">
            <a:spLocks/>
          </p:cNvSpPr>
          <p:nvPr/>
        </p:nvSpPr>
        <p:spPr>
          <a:xfrm>
            <a:off x="-50308" y="4728386"/>
            <a:ext cx="6139982" cy="1491912"/>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1100" dirty="0">
                <a:latin typeface="Times New Roman" panose="02020603050405020304" pitchFamily="18" charset="0"/>
                <a:cs typeface="Times New Roman" panose="02020603050405020304" pitchFamily="18" charset="0"/>
              </a:rPr>
              <a:t>1990s – Third Generation of SCADA system.</a:t>
            </a:r>
          </a:p>
          <a:p>
            <a:r>
              <a:rPr lang="en-US" sz="1100" dirty="0">
                <a:latin typeface="Times New Roman" panose="02020603050405020304" pitchFamily="18" charset="0"/>
                <a:cs typeface="Times New Roman" panose="02020603050405020304" pitchFamily="18" charset="0"/>
              </a:rPr>
              <a:t>Driven by demand for highly-automated processes</a:t>
            </a:r>
          </a:p>
          <a:p>
            <a:r>
              <a:rPr lang="en-US" sz="1100" dirty="0">
                <a:latin typeface="Times New Roman" panose="02020603050405020304" pitchFamily="18" charset="0"/>
                <a:cs typeface="Times New Roman" panose="02020603050405020304" pitchFamily="18" charset="0"/>
              </a:rPr>
              <a:t>Data could be transferred over public networks, expanding reach and capabilities.</a:t>
            </a:r>
          </a:p>
          <a:p>
            <a:pPr lvl="1"/>
            <a:r>
              <a:rPr lang="en-US" sz="1100" dirty="0">
                <a:latin typeface="Times New Roman" panose="02020603050405020304" pitchFamily="18" charset="0"/>
                <a:cs typeface="Times New Roman" panose="02020603050405020304" pitchFamily="18" charset="0"/>
              </a:rPr>
              <a:t>Integration with other business systems became possible via differing internet protocols such as: Modbus, DNP3, MQTT, etc. </a:t>
            </a:r>
          </a:p>
          <a:p>
            <a:r>
              <a:rPr lang="en-US" sz="1100" dirty="0">
                <a:latin typeface="Times New Roman" panose="02020603050405020304" pitchFamily="18" charset="0"/>
                <a:cs typeface="Times New Roman" panose="02020603050405020304" pitchFamily="18" charset="0"/>
              </a:rPr>
              <a:t>Open system (non-proprietary) architecture emerged, allowing for greater connectivity. </a:t>
            </a:r>
          </a:p>
        </p:txBody>
      </p:sp>
      <p:sp>
        <p:nvSpPr>
          <p:cNvPr id="42" name="Content Placeholder 2">
            <a:extLst>
              <a:ext uri="{FF2B5EF4-FFF2-40B4-BE49-F238E27FC236}">
                <a16:creationId xmlns:a16="http://schemas.microsoft.com/office/drawing/2014/main" id="{E4364FDE-879E-28B7-4B80-E13BE4747CF1}"/>
              </a:ext>
            </a:extLst>
          </p:cNvPr>
          <p:cNvSpPr txBox="1">
            <a:spLocks/>
          </p:cNvSpPr>
          <p:nvPr/>
        </p:nvSpPr>
        <p:spPr>
          <a:xfrm>
            <a:off x="77050" y="4832791"/>
            <a:ext cx="4773601" cy="346428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2000s &amp; Beyond– Fourth generation of SCADA systems</a:t>
            </a:r>
          </a:p>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Integration with IT and web-based applications.</a:t>
            </a:r>
          </a:p>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Embracing of IoT, cloud computing, and advanced data analytics.</a:t>
            </a:r>
          </a:p>
          <a:p>
            <a:pPr marL="285750" indent="-2857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Focus on cybersecurity due to increased connectivity and potential vulnerabilities</a:t>
            </a:r>
          </a:p>
        </p:txBody>
      </p:sp>
      <p:pic>
        <p:nvPicPr>
          <p:cNvPr id="43" name="Picture 42" descr="A diagram of a cloud computing system&#10;&#10;Description automatically generated">
            <a:extLst>
              <a:ext uri="{FF2B5EF4-FFF2-40B4-BE49-F238E27FC236}">
                <a16:creationId xmlns:a16="http://schemas.microsoft.com/office/drawing/2014/main" id="{D2F49E5B-2CBC-6686-7DF7-56D0AA7E95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39" y="1489745"/>
            <a:ext cx="6093121" cy="3399630"/>
          </a:xfrm>
          <a:prstGeom prst="rect">
            <a:avLst/>
          </a:prstGeom>
        </p:spPr>
      </p:pic>
    </p:spTree>
    <p:extLst>
      <p:ext uri="{BB962C8B-B14F-4D97-AF65-F5344CB8AC3E}">
        <p14:creationId xmlns:p14="http://schemas.microsoft.com/office/powerpoint/2010/main" val="116199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900" decel="100000" fill="hold"/>
                                        <p:tgtEl>
                                          <p:spTgt spid="2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1000" fill="hold"/>
                                        <p:tgtEl>
                                          <p:spTgt spid="26"/>
                                        </p:tgtEl>
                                        <p:attrNameLst>
                                          <p:attrName>ppt_w</p:attrName>
                                        </p:attrNameLst>
                                      </p:cBhvr>
                                      <p:tavLst>
                                        <p:tav tm="0">
                                          <p:val>
                                            <p:fltVal val="0"/>
                                          </p:val>
                                        </p:tav>
                                        <p:tav tm="100000">
                                          <p:val>
                                            <p:strVal val="#ppt_w"/>
                                          </p:val>
                                        </p:tav>
                                      </p:tavLst>
                                    </p:anim>
                                    <p:anim calcmode="lin" valueType="num">
                                      <p:cBhvr>
                                        <p:cTn id="15" dur="1000" fill="hold"/>
                                        <p:tgtEl>
                                          <p:spTgt spid="26"/>
                                        </p:tgtEl>
                                        <p:attrNameLst>
                                          <p:attrName>ppt_h</p:attrName>
                                        </p:attrNameLst>
                                      </p:cBhvr>
                                      <p:tavLst>
                                        <p:tav tm="0">
                                          <p:val>
                                            <p:fltVal val="0"/>
                                          </p:val>
                                        </p:tav>
                                        <p:tav tm="100000">
                                          <p:val>
                                            <p:strVal val="#ppt_h"/>
                                          </p:val>
                                        </p:tav>
                                      </p:tavLst>
                                    </p:anim>
                                    <p:anim calcmode="lin" valueType="num">
                                      <p:cBhvr>
                                        <p:cTn id="16" dur="1000" fill="hold"/>
                                        <p:tgtEl>
                                          <p:spTgt spid="26"/>
                                        </p:tgtEl>
                                        <p:attrNameLst>
                                          <p:attrName>style.rotation</p:attrName>
                                        </p:attrNameLst>
                                      </p:cBhvr>
                                      <p:tavLst>
                                        <p:tav tm="0">
                                          <p:val>
                                            <p:fltVal val="90"/>
                                          </p:val>
                                        </p:tav>
                                        <p:tav tm="100000">
                                          <p:val>
                                            <p:fltVal val="0"/>
                                          </p:val>
                                        </p:tav>
                                      </p:tavLst>
                                    </p:anim>
                                    <p:animEffect transition="in" filter="fade">
                                      <p:cBhvr>
                                        <p:cTn id="17" dur="1000"/>
                                        <p:tgtEl>
                                          <p:spTgt spid="26"/>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ppt_x"/>
                                          </p:val>
                                        </p:tav>
                                        <p:tav tm="100000">
                                          <p:val>
                                            <p:strVal val="#ppt_x"/>
                                          </p:val>
                                        </p:tav>
                                      </p:tavLst>
                                    </p:anim>
                                    <p:anim calcmode="lin" valueType="num">
                                      <p:cBhvr additive="base">
                                        <p:cTn id="21" dur="500" fill="hold"/>
                                        <p:tgtEl>
                                          <p:spTgt spid="39"/>
                                        </p:tgtEl>
                                        <p:attrNameLst>
                                          <p:attrName>ppt_y</p:attrName>
                                        </p:attrNameLst>
                                      </p:cBhvr>
                                      <p:tavLst>
                                        <p:tav tm="0">
                                          <p:val>
                                            <p:strVal val="1+#ppt_h/2"/>
                                          </p:val>
                                        </p:tav>
                                        <p:tav tm="100000">
                                          <p:val>
                                            <p:strVal val="#ppt_y"/>
                                          </p:val>
                                        </p:tav>
                                      </p:tavLst>
                                    </p:anim>
                                  </p:childTnLst>
                                </p:cTn>
                              </p:par>
                              <p:par>
                                <p:cTn id="22" presetID="53" presetClass="entr" presetSubtype="16"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900" decel="100000" fill="hold"/>
                                        <p:tgtEl>
                                          <p:spTgt spid="23"/>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5" presetID="31" presetClass="entr" presetSubtype="0" fill="hold" nodeType="withEffect">
                                  <p:stCondLst>
                                    <p:cond delay="10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fltVal val="0"/>
                                          </p:val>
                                        </p:tav>
                                        <p:tav tm="100000">
                                          <p:val>
                                            <p:strVal val="#ppt_w"/>
                                          </p:val>
                                        </p:tav>
                                      </p:tavLst>
                                    </p:anim>
                                    <p:anim calcmode="lin" valueType="num">
                                      <p:cBhvr>
                                        <p:cTn id="38" dur="1000" fill="hold"/>
                                        <p:tgtEl>
                                          <p:spTgt spid="14"/>
                                        </p:tgtEl>
                                        <p:attrNameLst>
                                          <p:attrName>ppt_h</p:attrName>
                                        </p:attrNameLst>
                                      </p:cBhvr>
                                      <p:tavLst>
                                        <p:tav tm="0">
                                          <p:val>
                                            <p:fltVal val="0"/>
                                          </p:val>
                                        </p:tav>
                                        <p:tav tm="100000">
                                          <p:val>
                                            <p:strVal val="#ppt_h"/>
                                          </p:val>
                                        </p:tav>
                                      </p:tavLst>
                                    </p:anim>
                                    <p:anim calcmode="lin" valueType="num">
                                      <p:cBhvr>
                                        <p:cTn id="39" dur="1000" fill="hold"/>
                                        <p:tgtEl>
                                          <p:spTgt spid="14"/>
                                        </p:tgtEl>
                                        <p:attrNameLst>
                                          <p:attrName>style.rotation</p:attrName>
                                        </p:attrNameLst>
                                      </p:cBhvr>
                                      <p:tavLst>
                                        <p:tav tm="0">
                                          <p:val>
                                            <p:fltVal val="90"/>
                                          </p:val>
                                        </p:tav>
                                        <p:tav tm="100000">
                                          <p:val>
                                            <p:fltVal val="0"/>
                                          </p:val>
                                        </p:tav>
                                      </p:tavLst>
                                    </p:anim>
                                    <p:animEffect transition="in" filter="fade">
                                      <p:cBhvr>
                                        <p:cTn id="40" dur="1000"/>
                                        <p:tgtEl>
                                          <p:spTgt spid="14"/>
                                        </p:tgtEl>
                                      </p:cBhvr>
                                    </p:animEffect>
                                  </p:childTnLst>
                                </p:cTn>
                              </p:par>
                              <p:par>
                                <p:cTn id="41" presetID="1" presetClass="exit" presetSubtype="0" fill="hold" grpId="1" nodeType="withEffect">
                                  <p:stCondLst>
                                    <p:cond delay="1000"/>
                                  </p:stCondLst>
                                  <p:childTnLst>
                                    <p:set>
                                      <p:cBhvr>
                                        <p:cTn id="42" dur="1" fill="hold">
                                          <p:stCondLst>
                                            <p:cond delay="0"/>
                                          </p:stCondLst>
                                        </p:cTn>
                                        <p:tgtEl>
                                          <p:spTgt spid="39"/>
                                        </p:tgtEl>
                                        <p:attrNameLst>
                                          <p:attrName>style.visibility</p:attrName>
                                        </p:attrNameLst>
                                      </p:cBhvr>
                                      <p:to>
                                        <p:strVal val="hidden"/>
                                      </p:to>
                                    </p:set>
                                  </p:childTnLst>
                                </p:cTn>
                              </p:par>
                              <p:par>
                                <p:cTn id="43" presetID="1" presetClass="exit" presetSubtype="0" fill="hold" nodeType="withEffect">
                                  <p:stCondLst>
                                    <p:cond delay="1000"/>
                                  </p:stCondLst>
                                  <p:childTnLst>
                                    <p:set>
                                      <p:cBhvr>
                                        <p:cTn id="44" dur="1" fill="hold">
                                          <p:stCondLst>
                                            <p:cond delay="0"/>
                                          </p:stCondLst>
                                        </p:cTn>
                                        <p:tgtEl>
                                          <p:spTgt spid="34"/>
                                        </p:tgtEl>
                                        <p:attrNameLst>
                                          <p:attrName>style.visibility</p:attrName>
                                        </p:attrNameLst>
                                      </p:cBhvr>
                                      <p:to>
                                        <p:strVal val="hidden"/>
                                      </p:to>
                                    </p:set>
                                  </p:childTnLst>
                                </p:cTn>
                              </p:par>
                              <p:par>
                                <p:cTn id="45" presetID="2" presetClass="entr" presetSubtype="4" fill="hold" grpId="0" nodeType="withEffect">
                                  <p:stCondLst>
                                    <p:cond delay="100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par>
                                <p:cTn id="49" presetID="53" presetClass="entr" presetSubtype="16" fill="hold" nodeType="withEffect">
                                  <p:stCondLst>
                                    <p:cond delay="10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00" fill="hold"/>
                                        <p:tgtEl>
                                          <p:spTgt spid="36"/>
                                        </p:tgtEl>
                                        <p:attrNameLst>
                                          <p:attrName>ppt_w</p:attrName>
                                        </p:attrNameLst>
                                      </p:cBhvr>
                                      <p:tavLst>
                                        <p:tav tm="0">
                                          <p:val>
                                            <p:fltVal val="0"/>
                                          </p:val>
                                        </p:tav>
                                        <p:tav tm="100000">
                                          <p:val>
                                            <p:strVal val="#ppt_w"/>
                                          </p:val>
                                        </p:tav>
                                      </p:tavLst>
                                    </p:anim>
                                    <p:anim calcmode="lin" valueType="num">
                                      <p:cBhvr>
                                        <p:cTn id="52" dur="500" fill="hold"/>
                                        <p:tgtEl>
                                          <p:spTgt spid="36"/>
                                        </p:tgtEl>
                                        <p:attrNameLst>
                                          <p:attrName>ppt_h</p:attrName>
                                        </p:attrNameLst>
                                      </p:cBhvr>
                                      <p:tavLst>
                                        <p:tav tm="0">
                                          <p:val>
                                            <p:fltVal val="0"/>
                                          </p:val>
                                        </p:tav>
                                        <p:tav tm="100000">
                                          <p:val>
                                            <p:strVal val="#ppt_h"/>
                                          </p:val>
                                        </p:tav>
                                      </p:tavLst>
                                    </p:anim>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37"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900" decel="100000" fill="hold"/>
                                        <p:tgtEl>
                                          <p:spTgt spid="24"/>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62" fill="hold">
                            <p:stCondLst>
                              <p:cond delay="1000"/>
                            </p:stCondLst>
                            <p:childTnLst>
                              <p:par>
                                <p:cTn id="63" presetID="31" presetClass="entr" presetSubtype="0"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1000" fill="hold"/>
                                        <p:tgtEl>
                                          <p:spTgt spid="17"/>
                                        </p:tgtEl>
                                        <p:attrNameLst>
                                          <p:attrName>ppt_w</p:attrName>
                                        </p:attrNameLst>
                                      </p:cBhvr>
                                      <p:tavLst>
                                        <p:tav tm="0">
                                          <p:val>
                                            <p:fltVal val="0"/>
                                          </p:val>
                                        </p:tav>
                                        <p:tav tm="100000">
                                          <p:val>
                                            <p:strVal val="#ppt_w"/>
                                          </p:val>
                                        </p:tav>
                                      </p:tavLst>
                                    </p:anim>
                                    <p:anim calcmode="lin" valueType="num">
                                      <p:cBhvr>
                                        <p:cTn id="66" dur="1000" fill="hold"/>
                                        <p:tgtEl>
                                          <p:spTgt spid="17"/>
                                        </p:tgtEl>
                                        <p:attrNameLst>
                                          <p:attrName>ppt_h</p:attrName>
                                        </p:attrNameLst>
                                      </p:cBhvr>
                                      <p:tavLst>
                                        <p:tav tm="0">
                                          <p:val>
                                            <p:fltVal val="0"/>
                                          </p:val>
                                        </p:tav>
                                        <p:tav tm="100000">
                                          <p:val>
                                            <p:strVal val="#ppt_h"/>
                                          </p:val>
                                        </p:tav>
                                      </p:tavLst>
                                    </p:anim>
                                    <p:anim calcmode="lin" valueType="num">
                                      <p:cBhvr>
                                        <p:cTn id="67" dur="1000" fill="hold"/>
                                        <p:tgtEl>
                                          <p:spTgt spid="17"/>
                                        </p:tgtEl>
                                        <p:attrNameLst>
                                          <p:attrName>style.rotation</p:attrName>
                                        </p:attrNameLst>
                                      </p:cBhvr>
                                      <p:tavLst>
                                        <p:tav tm="0">
                                          <p:val>
                                            <p:fltVal val="90"/>
                                          </p:val>
                                        </p:tav>
                                        <p:tav tm="100000">
                                          <p:val>
                                            <p:fltVal val="0"/>
                                          </p:val>
                                        </p:tav>
                                      </p:tavLst>
                                    </p:anim>
                                    <p:animEffect transition="in" filter="fade">
                                      <p:cBhvr>
                                        <p:cTn id="68" dur="1000"/>
                                        <p:tgtEl>
                                          <p:spTgt spid="17"/>
                                        </p:tgtEl>
                                      </p:cBhvr>
                                    </p:animEffect>
                                  </p:childTnLst>
                                </p:cTn>
                              </p:par>
                              <p:par>
                                <p:cTn id="69" presetID="1" presetClass="exit" presetSubtype="0" fill="hold" grpId="1" nodeType="withEffect">
                                  <p:stCondLst>
                                    <p:cond delay="0"/>
                                  </p:stCondLst>
                                  <p:childTnLst>
                                    <p:set>
                                      <p:cBhvr>
                                        <p:cTn id="70" dur="1" fill="hold">
                                          <p:stCondLst>
                                            <p:cond delay="0"/>
                                          </p:stCondLst>
                                        </p:cTn>
                                        <p:tgtEl>
                                          <p:spTgt spid="40"/>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36"/>
                                        </p:tgtEl>
                                        <p:attrNameLst>
                                          <p:attrName>style.visibility</p:attrName>
                                        </p:attrNameLst>
                                      </p:cBhvr>
                                      <p:to>
                                        <p:strVal val="hidden"/>
                                      </p:to>
                                    </p:set>
                                  </p:childTnLst>
                                </p:cTn>
                              </p:par>
                              <p:par>
                                <p:cTn id="73" presetID="2" presetClass="entr" presetSubtype="4"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fill="hold"/>
                                        <p:tgtEl>
                                          <p:spTgt spid="41"/>
                                        </p:tgtEl>
                                        <p:attrNameLst>
                                          <p:attrName>ppt_x</p:attrName>
                                        </p:attrNameLst>
                                      </p:cBhvr>
                                      <p:tavLst>
                                        <p:tav tm="0">
                                          <p:val>
                                            <p:strVal val="#ppt_x"/>
                                          </p:val>
                                        </p:tav>
                                        <p:tav tm="100000">
                                          <p:val>
                                            <p:strVal val="#ppt_x"/>
                                          </p:val>
                                        </p:tav>
                                      </p:tavLst>
                                    </p:anim>
                                    <p:anim calcmode="lin" valueType="num">
                                      <p:cBhvr additive="base">
                                        <p:cTn id="76" dur="500" fill="hold"/>
                                        <p:tgtEl>
                                          <p:spTgt spid="41"/>
                                        </p:tgtEl>
                                        <p:attrNameLst>
                                          <p:attrName>ppt_y</p:attrName>
                                        </p:attrNameLst>
                                      </p:cBhvr>
                                      <p:tavLst>
                                        <p:tav tm="0">
                                          <p:val>
                                            <p:strVal val="1+#ppt_h/2"/>
                                          </p:val>
                                        </p:tav>
                                        <p:tav tm="100000">
                                          <p:val>
                                            <p:strVal val="#ppt_y"/>
                                          </p:val>
                                        </p:tav>
                                      </p:tavLst>
                                    </p:anim>
                                  </p:childTnLst>
                                </p:cTn>
                              </p:par>
                              <p:par>
                                <p:cTn id="77" presetID="53" presetClass="entr" presetSubtype="16"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p:cTn id="79" dur="500" fill="hold"/>
                                        <p:tgtEl>
                                          <p:spTgt spid="38"/>
                                        </p:tgtEl>
                                        <p:attrNameLst>
                                          <p:attrName>ppt_w</p:attrName>
                                        </p:attrNameLst>
                                      </p:cBhvr>
                                      <p:tavLst>
                                        <p:tav tm="0">
                                          <p:val>
                                            <p:fltVal val="0"/>
                                          </p:val>
                                        </p:tav>
                                        <p:tav tm="100000">
                                          <p:val>
                                            <p:strVal val="#ppt_w"/>
                                          </p:val>
                                        </p:tav>
                                      </p:tavLst>
                                    </p:anim>
                                    <p:anim calcmode="lin" valueType="num">
                                      <p:cBhvr>
                                        <p:cTn id="80" dur="500" fill="hold"/>
                                        <p:tgtEl>
                                          <p:spTgt spid="38"/>
                                        </p:tgtEl>
                                        <p:attrNameLst>
                                          <p:attrName>ppt_h</p:attrName>
                                        </p:attrNameLst>
                                      </p:cBhvr>
                                      <p:tavLst>
                                        <p:tav tm="0">
                                          <p:val>
                                            <p:fltVal val="0"/>
                                          </p:val>
                                        </p:tav>
                                        <p:tav tm="100000">
                                          <p:val>
                                            <p:strVal val="#ppt_h"/>
                                          </p:val>
                                        </p:tav>
                                      </p:tavLst>
                                    </p:anim>
                                    <p:animEffect transition="in" filter="fade">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37" presetClass="entr" presetSubtype="0"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1000"/>
                                        <p:tgtEl>
                                          <p:spTgt spid="29"/>
                                        </p:tgtEl>
                                      </p:cBhvr>
                                    </p:animEffect>
                                    <p:anim calcmode="lin" valueType="num">
                                      <p:cBhvr>
                                        <p:cTn id="87" dur="1000" fill="hold"/>
                                        <p:tgtEl>
                                          <p:spTgt spid="29"/>
                                        </p:tgtEl>
                                        <p:attrNameLst>
                                          <p:attrName>ppt_x</p:attrName>
                                        </p:attrNameLst>
                                      </p:cBhvr>
                                      <p:tavLst>
                                        <p:tav tm="0">
                                          <p:val>
                                            <p:strVal val="#ppt_x"/>
                                          </p:val>
                                        </p:tav>
                                        <p:tav tm="100000">
                                          <p:val>
                                            <p:strVal val="#ppt_x"/>
                                          </p:val>
                                        </p:tav>
                                      </p:tavLst>
                                    </p:anim>
                                    <p:anim calcmode="lin" valueType="num">
                                      <p:cBhvr>
                                        <p:cTn id="88" dur="900" decel="100000" fill="hold"/>
                                        <p:tgtEl>
                                          <p:spTgt spid="29"/>
                                        </p:tgtEl>
                                        <p:attrNameLst>
                                          <p:attrName>ppt_y</p:attrName>
                                        </p:attrNameLst>
                                      </p:cBhvr>
                                      <p:tavLst>
                                        <p:tav tm="0">
                                          <p:val>
                                            <p:strVal val="#ppt_y+1"/>
                                          </p:val>
                                        </p:tav>
                                        <p:tav tm="100000">
                                          <p:val>
                                            <p:strVal val="#ppt_y-.03"/>
                                          </p:val>
                                        </p:tav>
                                      </p:tavLst>
                                    </p:anim>
                                    <p:anim calcmode="lin" valueType="num">
                                      <p:cBhvr>
                                        <p:cTn id="89"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90" fill="hold">
                            <p:stCondLst>
                              <p:cond delay="1000"/>
                            </p:stCondLst>
                            <p:childTnLst>
                              <p:par>
                                <p:cTn id="91" presetID="31" presetClass="entr" presetSubtype="0" fill="hold" nodeType="after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1000" fill="hold"/>
                                        <p:tgtEl>
                                          <p:spTgt spid="20"/>
                                        </p:tgtEl>
                                        <p:attrNameLst>
                                          <p:attrName>ppt_w</p:attrName>
                                        </p:attrNameLst>
                                      </p:cBhvr>
                                      <p:tavLst>
                                        <p:tav tm="0">
                                          <p:val>
                                            <p:fltVal val="0"/>
                                          </p:val>
                                        </p:tav>
                                        <p:tav tm="100000">
                                          <p:val>
                                            <p:strVal val="#ppt_w"/>
                                          </p:val>
                                        </p:tav>
                                      </p:tavLst>
                                    </p:anim>
                                    <p:anim calcmode="lin" valueType="num">
                                      <p:cBhvr>
                                        <p:cTn id="94" dur="1000" fill="hold"/>
                                        <p:tgtEl>
                                          <p:spTgt spid="20"/>
                                        </p:tgtEl>
                                        <p:attrNameLst>
                                          <p:attrName>ppt_h</p:attrName>
                                        </p:attrNameLst>
                                      </p:cBhvr>
                                      <p:tavLst>
                                        <p:tav tm="0">
                                          <p:val>
                                            <p:fltVal val="0"/>
                                          </p:val>
                                        </p:tav>
                                        <p:tav tm="100000">
                                          <p:val>
                                            <p:strVal val="#ppt_h"/>
                                          </p:val>
                                        </p:tav>
                                      </p:tavLst>
                                    </p:anim>
                                    <p:anim calcmode="lin" valueType="num">
                                      <p:cBhvr>
                                        <p:cTn id="95" dur="1000" fill="hold"/>
                                        <p:tgtEl>
                                          <p:spTgt spid="20"/>
                                        </p:tgtEl>
                                        <p:attrNameLst>
                                          <p:attrName>style.rotation</p:attrName>
                                        </p:attrNameLst>
                                      </p:cBhvr>
                                      <p:tavLst>
                                        <p:tav tm="0">
                                          <p:val>
                                            <p:fltVal val="90"/>
                                          </p:val>
                                        </p:tav>
                                        <p:tav tm="100000">
                                          <p:val>
                                            <p:fltVal val="0"/>
                                          </p:val>
                                        </p:tav>
                                      </p:tavLst>
                                    </p:anim>
                                    <p:animEffect transition="in" filter="fade">
                                      <p:cBhvr>
                                        <p:cTn id="96" dur="1000"/>
                                        <p:tgtEl>
                                          <p:spTgt spid="20"/>
                                        </p:tgtEl>
                                      </p:cBhvr>
                                    </p:animEffect>
                                  </p:childTnLst>
                                </p:cTn>
                              </p:par>
                              <p:par>
                                <p:cTn id="97" presetID="2" presetClass="entr" presetSubtype="4"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ppt_x"/>
                                          </p:val>
                                        </p:tav>
                                        <p:tav tm="100000">
                                          <p:val>
                                            <p:strVal val="#ppt_x"/>
                                          </p:val>
                                        </p:tav>
                                      </p:tavLst>
                                    </p:anim>
                                    <p:anim calcmode="lin" valueType="num">
                                      <p:cBhvr additive="base">
                                        <p:cTn id="100" dur="500" fill="hold"/>
                                        <p:tgtEl>
                                          <p:spTgt spid="42"/>
                                        </p:tgtEl>
                                        <p:attrNameLst>
                                          <p:attrName>ppt_y</p:attrName>
                                        </p:attrNameLst>
                                      </p:cBhvr>
                                      <p:tavLst>
                                        <p:tav tm="0">
                                          <p:val>
                                            <p:strVal val="1+#ppt_h/2"/>
                                          </p:val>
                                        </p:tav>
                                        <p:tav tm="100000">
                                          <p:val>
                                            <p:strVal val="#ppt_y"/>
                                          </p:val>
                                        </p:tav>
                                      </p:tavLst>
                                    </p:anim>
                                  </p:childTnLst>
                                </p:cTn>
                              </p:par>
                              <p:par>
                                <p:cTn id="101" presetID="53" presetClass="entr" presetSubtype="16"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500" fill="hold"/>
                                        <p:tgtEl>
                                          <p:spTgt spid="43"/>
                                        </p:tgtEl>
                                        <p:attrNameLst>
                                          <p:attrName>ppt_w</p:attrName>
                                        </p:attrNameLst>
                                      </p:cBhvr>
                                      <p:tavLst>
                                        <p:tav tm="0">
                                          <p:val>
                                            <p:fltVal val="0"/>
                                          </p:val>
                                        </p:tav>
                                        <p:tav tm="100000">
                                          <p:val>
                                            <p:strVal val="#ppt_w"/>
                                          </p:val>
                                        </p:tav>
                                      </p:tavLst>
                                    </p:anim>
                                    <p:anim calcmode="lin" valueType="num">
                                      <p:cBhvr>
                                        <p:cTn id="104" dur="500" fill="hold"/>
                                        <p:tgtEl>
                                          <p:spTgt spid="43"/>
                                        </p:tgtEl>
                                        <p:attrNameLst>
                                          <p:attrName>ppt_h</p:attrName>
                                        </p:attrNameLst>
                                      </p:cBhvr>
                                      <p:tavLst>
                                        <p:tav tm="0">
                                          <p:val>
                                            <p:fltVal val="0"/>
                                          </p:val>
                                        </p:tav>
                                        <p:tav tm="100000">
                                          <p:val>
                                            <p:strVal val="#ppt_h"/>
                                          </p:val>
                                        </p:tav>
                                      </p:tavLst>
                                    </p:anim>
                                    <p:animEffect transition="in" filter="fade">
                                      <p:cBhvr>
                                        <p:cTn id="105" dur="500"/>
                                        <p:tgtEl>
                                          <p:spTgt spid="43"/>
                                        </p:tgtEl>
                                      </p:cBhvr>
                                    </p:animEffect>
                                  </p:childTnLst>
                                </p:cTn>
                              </p:par>
                              <p:par>
                                <p:cTn id="106" presetID="1" presetClass="exit" presetSubtype="0" fill="hold" grpId="1" nodeType="withEffect">
                                  <p:stCondLst>
                                    <p:cond delay="0"/>
                                  </p:stCondLst>
                                  <p:childTnLst>
                                    <p:set>
                                      <p:cBhvr>
                                        <p:cTn id="107" dur="1" fill="hold">
                                          <p:stCondLst>
                                            <p:cond delay="0"/>
                                          </p:stCondLst>
                                        </p:cTn>
                                        <p:tgtEl>
                                          <p:spTgt spid="41"/>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9" grpId="0"/>
      <p:bldP spid="39" grpId="1"/>
      <p:bldP spid="40" grpId="0"/>
      <p:bldP spid="40" grpId="1"/>
      <p:bldP spid="41" grpId="0"/>
      <p:bldP spid="41" grpId="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1288033" cy="85433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SCADA Systems:</a:t>
            </a:r>
            <a:br>
              <a:rPr lang="en-US"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Modern Capabilities and Outlook </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FA703EF3-2CE1-5779-3BF7-66DCB89C0087}"/>
              </a:ext>
            </a:extLst>
          </p:cNvPr>
          <p:cNvSpPr txBox="1">
            <a:spLocks/>
          </p:cNvSpPr>
          <p:nvPr/>
        </p:nvSpPr>
        <p:spPr>
          <a:xfrm>
            <a:off x="11646203" y="6453966"/>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12</a:t>
            </a:fld>
            <a:endParaRPr lang="en-US" dirty="0"/>
          </a:p>
        </p:txBody>
      </p:sp>
      <p:sp>
        <p:nvSpPr>
          <p:cNvPr id="13" name="Content Placeholder 3">
            <a:extLst>
              <a:ext uri="{FF2B5EF4-FFF2-40B4-BE49-F238E27FC236}">
                <a16:creationId xmlns:a16="http://schemas.microsoft.com/office/drawing/2014/main" id="{0F2CC6B1-8CA5-CF9E-1772-A075B3BAD2AC}"/>
              </a:ext>
            </a:extLst>
          </p:cNvPr>
          <p:cNvSpPr txBox="1">
            <a:spLocks/>
          </p:cNvSpPr>
          <p:nvPr/>
        </p:nvSpPr>
        <p:spPr>
          <a:xfrm>
            <a:off x="324584" y="2034629"/>
            <a:ext cx="4891391" cy="370338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700" b="1" dirty="0">
                <a:latin typeface="Times New Roman" panose="02020603050405020304" pitchFamily="18" charset="0"/>
                <a:cs typeface="Times New Roman" panose="02020603050405020304" pitchFamily="18" charset="0"/>
              </a:rPr>
              <a:t>Modern SCADA Capabilities</a:t>
            </a:r>
          </a:p>
          <a:p>
            <a:pPr marL="171450" lvl="2" indent="-1714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Acquisition</a:t>
            </a:r>
          </a:p>
          <a:p>
            <a:pPr marL="171450" lvl="2" indent="-1714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Control</a:t>
            </a:r>
          </a:p>
          <a:p>
            <a:pPr marL="171450" lvl="2" indent="-1714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Alarm Management</a:t>
            </a:r>
          </a:p>
          <a:p>
            <a:pPr marL="171450" lvl="2" indent="-1714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Storage &amp; Analysis</a:t>
            </a:r>
          </a:p>
          <a:p>
            <a:pPr marL="171450" lvl="2" indent="-171450" fontAlgn="base">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Process Optimization</a:t>
            </a:r>
          </a:p>
          <a:p>
            <a:pPr lvl="2" fontAlgn="base"/>
            <a:endParaRPr lang="en-US" dirty="0">
              <a:latin typeface="Times New Roman" panose="02020603050405020304" pitchFamily="18" charset="0"/>
              <a:cs typeface="Times New Roman" panose="02020603050405020304" pitchFamily="18" charset="0"/>
            </a:endParaRPr>
          </a:p>
          <a:p>
            <a:pPr lvl="2" fontAlgn="base"/>
            <a:endParaRPr lang="en-US"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Future of SCADA</a:t>
            </a: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Integration with Internet of Things (IOT) </a:t>
            </a: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Cloud-based SCADA</a:t>
            </a: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Mobil SCADA</a:t>
            </a: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Predictive maintenance</a:t>
            </a: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Advancements modern cyber security</a:t>
            </a:r>
          </a:p>
          <a:p>
            <a:pPr lvl="2" fontAlgn="base">
              <a:spcBef>
                <a:spcPts val="1000"/>
              </a:spcBef>
            </a:pPr>
            <a:endParaRPr lang="en-US" dirty="0">
              <a:latin typeface="Times New Roman" panose="02020603050405020304" pitchFamily="18" charset="0"/>
              <a:cs typeface="Times New Roman" panose="02020603050405020304" pitchFamily="18" charset="0"/>
            </a:endParaRPr>
          </a:p>
        </p:txBody>
      </p:sp>
      <p:sp>
        <p:nvSpPr>
          <p:cNvPr id="15" name="Content Placeholder 3">
            <a:extLst>
              <a:ext uri="{FF2B5EF4-FFF2-40B4-BE49-F238E27FC236}">
                <a16:creationId xmlns:a16="http://schemas.microsoft.com/office/drawing/2014/main" id="{94A23553-77D6-273A-3792-F8B7D9C1000C}"/>
              </a:ext>
            </a:extLst>
          </p:cNvPr>
          <p:cNvSpPr txBox="1">
            <a:spLocks/>
          </p:cNvSpPr>
          <p:nvPr/>
        </p:nvSpPr>
        <p:spPr>
          <a:xfrm>
            <a:off x="5843193" y="2034628"/>
            <a:ext cx="4891391" cy="193383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Times New Roman" panose="02020603050405020304" pitchFamily="18" charset="0"/>
              <a:cs typeface="Times New Roman" panose="02020603050405020304" pitchFamily="18" charset="0"/>
            </a:endParaRPr>
          </a:p>
        </p:txBody>
      </p:sp>
      <p:pic>
        <p:nvPicPr>
          <p:cNvPr id="21" name="Picture 20" descr="A diagram of a computer network&#10;&#10;Description automatically generated">
            <a:extLst>
              <a:ext uri="{FF2B5EF4-FFF2-40B4-BE49-F238E27FC236}">
                <a16:creationId xmlns:a16="http://schemas.microsoft.com/office/drawing/2014/main" id="{0B01EBC6-E901-B26E-E5CE-DB0B68003955}"/>
              </a:ext>
            </a:extLst>
          </p:cNvPr>
          <p:cNvPicPr>
            <a:picLocks noChangeAspect="1"/>
          </p:cNvPicPr>
          <p:nvPr/>
        </p:nvPicPr>
        <p:blipFill>
          <a:blip r:embed="rId4"/>
          <a:stretch>
            <a:fillRect/>
          </a:stretch>
        </p:blipFill>
        <p:spPr>
          <a:xfrm>
            <a:off x="6157166" y="1025812"/>
            <a:ext cx="4642142" cy="4712206"/>
          </a:xfrm>
          <a:prstGeom prst="rect">
            <a:avLst/>
          </a:prstGeom>
        </p:spPr>
      </p:pic>
    </p:spTree>
    <p:extLst>
      <p:ext uri="{BB962C8B-B14F-4D97-AF65-F5344CB8AC3E}">
        <p14:creationId xmlns:p14="http://schemas.microsoft.com/office/powerpoint/2010/main" val="2702127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2017081" cy="102733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Data-Driven Defense for Smart Manufacturing: </a:t>
            </a:r>
            <a:br>
              <a:rPr lang="en-US"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Problem Statement &amp; Relevant Definitions</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2A44B97-A91E-4859-417D-92EBACB33F12}"/>
              </a:ext>
            </a:extLst>
          </p:cNvPr>
          <p:cNvSpPr txBox="1">
            <a:spLocks/>
          </p:cNvSpPr>
          <p:nvPr/>
        </p:nvSpPr>
        <p:spPr>
          <a:xfrm>
            <a:off x="11646203" y="6466772"/>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13</a:t>
            </a:fld>
            <a:endParaRPr lang="en-US" dirty="0"/>
          </a:p>
        </p:txBody>
      </p:sp>
      <p:sp>
        <p:nvSpPr>
          <p:cNvPr id="13" name="Content Placeholder 3">
            <a:extLst>
              <a:ext uri="{FF2B5EF4-FFF2-40B4-BE49-F238E27FC236}">
                <a16:creationId xmlns:a16="http://schemas.microsoft.com/office/drawing/2014/main" id="{1D6A76DE-691E-F87B-0705-67FEF92BCA0F}"/>
              </a:ext>
            </a:extLst>
          </p:cNvPr>
          <p:cNvSpPr txBox="1">
            <a:spLocks/>
          </p:cNvSpPr>
          <p:nvPr/>
        </p:nvSpPr>
        <p:spPr>
          <a:xfrm>
            <a:off x="144048" y="1940151"/>
            <a:ext cx="8647527" cy="4062849"/>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700" b="1" dirty="0">
                <a:latin typeface="Times New Roman" panose="02020603050405020304" pitchFamily="18" charset="0"/>
                <a:cs typeface="Times New Roman" panose="02020603050405020304" pitchFamily="18" charset="0"/>
              </a:rPr>
              <a:t>Problem Statement</a:t>
            </a:r>
          </a:p>
          <a:p>
            <a:pPr lvl="2" fontAlgn="base"/>
            <a:r>
              <a:rPr lang="en-US" dirty="0">
                <a:latin typeface="Times New Roman" panose="02020603050405020304" pitchFamily="18" charset="0"/>
                <a:cs typeface="Times New Roman" panose="02020603050405020304" pitchFamily="18" charset="0"/>
              </a:rPr>
              <a:t>The integration of unsecure IIOT devices into legacy manufacturing systems creates new entrance points for malicious actors to infiltrate and control potentially sensitive data. The integration of an Intrusion Detection System (IDS), backed by machine learning (ML) algorithms, allows stakeholders to identify and mitigate the effects of cyber attacks on their system before the damage is done. However, training these ML algorithms to detect such attacks can be time consuming, expensive, and potentially dangerous when dealing with cyber security applications. The IDS must be trained on data representing normal working condition along with that which contains cyber attacks for effective inference. </a:t>
            </a:r>
            <a:r>
              <a:rPr lang="en-US" i="1" dirty="0">
                <a:latin typeface="Times New Roman" panose="02020603050405020304" pitchFamily="18" charset="0"/>
                <a:cs typeface="Times New Roman" panose="02020603050405020304" pitchFamily="18" charset="0"/>
              </a:rPr>
              <a:t>To mitigate the risks posed by training IDS applications on real systems, we propose the use of artificial dataset generation through means of simulation modelling and proceed to test the use of varying ML models based on this generated dataset.</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Attack Level</a:t>
            </a:r>
          </a:p>
          <a:p>
            <a:r>
              <a:rPr lang="en-US" dirty="0">
                <a:latin typeface="Times New Roman" panose="02020603050405020304" pitchFamily="18" charset="0"/>
                <a:cs typeface="Times New Roman" panose="02020603050405020304" pitchFamily="18" charset="0"/>
              </a:rPr>
              <a:t>Cyber-attacks occurring at the application layer (ROS-level)</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Relevant Definitions</a:t>
            </a: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IDS – Intrusion Detection System</a:t>
            </a: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ML – Machine Learning </a:t>
            </a:r>
          </a:p>
          <a:p>
            <a:pPr marL="171450" indent="-1714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LabFab</a:t>
            </a:r>
            <a:r>
              <a:rPr lang="en-US" dirty="0">
                <a:latin typeface="Times New Roman" panose="02020603050405020304" pitchFamily="18" charset="0"/>
                <a:cs typeface="Times New Roman" panose="02020603050405020304" pitchFamily="18" charset="0"/>
              </a:rPr>
              <a:t> – Testbed model-based manufacturing system</a:t>
            </a:r>
          </a:p>
        </p:txBody>
      </p:sp>
      <p:pic>
        <p:nvPicPr>
          <p:cNvPr id="18" name="Picture 17" descr="A blue letter on a black background&#10;&#10;Description automatically generated">
            <a:extLst>
              <a:ext uri="{FF2B5EF4-FFF2-40B4-BE49-F238E27FC236}">
                <a16:creationId xmlns:a16="http://schemas.microsoft.com/office/drawing/2014/main" id="{57D14BBE-7F75-EA2B-650D-0D70B23A98D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1478" y="4745307"/>
            <a:ext cx="2332963" cy="618235"/>
          </a:xfrm>
          <a:prstGeom prst="rect">
            <a:avLst/>
          </a:prstGeom>
        </p:spPr>
      </p:pic>
      <p:pic>
        <p:nvPicPr>
          <p:cNvPr id="29" name="Graphic 28" descr="Lock outline">
            <a:extLst>
              <a:ext uri="{FF2B5EF4-FFF2-40B4-BE49-F238E27FC236}">
                <a16:creationId xmlns:a16="http://schemas.microsoft.com/office/drawing/2014/main" id="{BBF97E30-AEC0-B824-E46B-0CC4CB974D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5001" y="3005429"/>
            <a:ext cx="1495075" cy="1495075"/>
          </a:xfrm>
          <a:prstGeom prst="rect">
            <a:avLst/>
          </a:prstGeom>
        </p:spPr>
      </p:pic>
    </p:spTree>
    <p:extLst>
      <p:ext uri="{BB962C8B-B14F-4D97-AF65-F5344CB8AC3E}">
        <p14:creationId xmlns:p14="http://schemas.microsoft.com/office/powerpoint/2010/main" val="2485204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2017081" cy="102733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Data-Driven Defense for Smart Manufacturing: </a:t>
            </a:r>
            <a:br>
              <a:rPr lang="en-US" b="1" dirty="0">
                <a:latin typeface="Times New Roman" panose="02020603050405020304" pitchFamily="18" charset="0"/>
                <a:cs typeface="Times New Roman" panose="02020603050405020304" pitchFamily="18" charset="0"/>
              </a:rPr>
            </a:br>
            <a:r>
              <a:rPr lang="en-US" sz="2400" b="1" dirty="0" err="1">
                <a:latin typeface="Times New Roman" panose="02020603050405020304" pitchFamily="18" charset="0"/>
                <a:cs typeface="Times New Roman" panose="02020603050405020304" pitchFamily="18" charset="0"/>
              </a:rPr>
              <a:t>LabFab</a:t>
            </a:r>
            <a:r>
              <a:rPr lang="en-US" sz="2400" b="1" dirty="0">
                <a:latin typeface="Times New Roman" panose="02020603050405020304" pitchFamily="18" charset="0"/>
                <a:cs typeface="Times New Roman" panose="02020603050405020304" pitchFamily="18" charset="0"/>
              </a:rPr>
              <a:t> Case Study</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2A44B97-A91E-4859-417D-92EBACB33F12}"/>
              </a:ext>
            </a:extLst>
          </p:cNvPr>
          <p:cNvSpPr txBox="1">
            <a:spLocks/>
          </p:cNvSpPr>
          <p:nvPr/>
        </p:nvSpPr>
        <p:spPr>
          <a:xfrm>
            <a:off x="11646203" y="6466772"/>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14</a:t>
            </a:fld>
            <a:endParaRPr lang="en-US" dirty="0"/>
          </a:p>
        </p:txBody>
      </p:sp>
      <p:pic>
        <p:nvPicPr>
          <p:cNvPr id="14" name="Picture 13" descr="A screenshot of a computer program&#10;&#10;Description automatically generated">
            <a:extLst>
              <a:ext uri="{FF2B5EF4-FFF2-40B4-BE49-F238E27FC236}">
                <a16:creationId xmlns:a16="http://schemas.microsoft.com/office/drawing/2014/main" id="{E8FFD266-1DFC-4041-321D-0FAAAD52CAAD}"/>
              </a:ext>
            </a:extLst>
          </p:cNvPr>
          <p:cNvPicPr>
            <a:picLocks noChangeAspect="1"/>
          </p:cNvPicPr>
          <p:nvPr/>
        </p:nvPicPr>
        <p:blipFill>
          <a:blip r:embed="rId4"/>
          <a:stretch>
            <a:fillRect/>
          </a:stretch>
        </p:blipFill>
        <p:spPr>
          <a:xfrm>
            <a:off x="1405796" y="1781497"/>
            <a:ext cx="9224103" cy="4539246"/>
          </a:xfrm>
          <a:prstGeom prst="rect">
            <a:avLst/>
          </a:prstGeom>
        </p:spPr>
      </p:pic>
      <p:sp>
        <p:nvSpPr>
          <p:cNvPr id="15" name="Rectangle 14">
            <a:extLst>
              <a:ext uri="{FF2B5EF4-FFF2-40B4-BE49-F238E27FC236}">
                <a16:creationId xmlns:a16="http://schemas.microsoft.com/office/drawing/2014/main" id="{A7D2FE65-4734-689E-BA44-9987B5A18759}"/>
              </a:ext>
            </a:extLst>
          </p:cNvPr>
          <p:cNvSpPr/>
          <p:nvPr/>
        </p:nvSpPr>
        <p:spPr>
          <a:xfrm>
            <a:off x="2198259" y="2047875"/>
            <a:ext cx="1554067" cy="733425"/>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81D93D2-4D1C-AE06-4877-832BBD55A893}"/>
              </a:ext>
            </a:extLst>
          </p:cNvPr>
          <p:cNvCxnSpPr/>
          <p:nvPr/>
        </p:nvCxnSpPr>
        <p:spPr>
          <a:xfrm flipH="1">
            <a:off x="1819275" y="2800350"/>
            <a:ext cx="417084" cy="180975"/>
          </a:xfrm>
          <a:prstGeom prst="straightConnector1">
            <a:avLst/>
          </a:prstGeom>
          <a:ln>
            <a:solidFill>
              <a:srgbClr val="EDD1BE"/>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94431DC-328A-7DA9-E618-714F2978B14B}"/>
              </a:ext>
            </a:extLst>
          </p:cNvPr>
          <p:cNvSpPr/>
          <p:nvPr/>
        </p:nvSpPr>
        <p:spPr>
          <a:xfrm>
            <a:off x="1491522" y="2984447"/>
            <a:ext cx="425680" cy="289421"/>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6B8A41-2C33-467D-612F-EE3DDDD72EC9}"/>
              </a:ext>
            </a:extLst>
          </p:cNvPr>
          <p:cNvSpPr/>
          <p:nvPr/>
        </p:nvSpPr>
        <p:spPr>
          <a:xfrm>
            <a:off x="2372386" y="3171825"/>
            <a:ext cx="1513290" cy="2847975"/>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9E5249ED-D40C-16C8-B54C-7D1D79AD8C5B}"/>
              </a:ext>
            </a:extLst>
          </p:cNvPr>
          <p:cNvCxnSpPr>
            <a:cxnSpLocks/>
          </p:cNvCxnSpPr>
          <p:nvPr/>
        </p:nvCxnSpPr>
        <p:spPr>
          <a:xfrm flipV="1">
            <a:off x="3726725" y="2181225"/>
            <a:ext cx="2280344" cy="1111693"/>
          </a:xfrm>
          <a:prstGeom prst="straightConnector1">
            <a:avLst/>
          </a:prstGeom>
          <a:ln>
            <a:solidFill>
              <a:srgbClr val="EDD1BE"/>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ACFDAE1-8543-B1B1-5E65-CA33814D53D5}"/>
              </a:ext>
            </a:extLst>
          </p:cNvPr>
          <p:cNvSpPr/>
          <p:nvPr/>
        </p:nvSpPr>
        <p:spPr>
          <a:xfrm>
            <a:off x="6035643" y="1974572"/>
            <a:ext cx="641381" cy="301904"/>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8A551363-97B9-C9BD-107F-CBE56D30AFF8}"/>
              </a:ext>
            </a:extLst>
          </p:cNvPr>
          <p:cNvCxnSpPr>
            <a:cxnSpLocks/>
            <a:stCxn id="26" idx="3"/>
          </p:cNvCxnSpPr>
          <p:nvPr/>
        </p:nvCxnSpPr>
        <p:spPr>
          <a:xfrm>
            <a:off x="6677024" y="2125524"/>
            <a:ext cx="0" cy="2379801"/>
          </a:xfrm>
          <a:prstGeom prst="straightConnector1">
            <a:avLst/>
          </a:prstGeom>
          <a:ln>
            <a:solidFill>
              <a:srgbClr val="EDD1BE"/>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4C2B575-E46E-DCB9-8558-3CFAC894E570}"/>
              </a:ext>
            </a:extLst>
          </p:cNvPr>
          <p:cNvSpPr/>
          <p:nvPr/>
        </p:nvSpPr>
        <p:spPr>
          <a:xfrm>
            <a:off x="5888271" y="4565569"/>
            <a:ext cx="1513283" cy="1699996"/>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81A37DBC-52EC-6B3A-2278-D28F7DFF62D8}"/>
              </a:ext>
            </a:extLst>
          </p:cNvPr>
          <p:cNvCxnSpPr>
            <a:cxnSpLocks/>
            <a:stCxn id="26" idx="3"/>
          </p:cNvCxnSpPr>
          <p:nvPr/>
        </p:nvCxnSpPr>
        <p:spPr>
          <a:xfrm>
            <a:off x="6677024" y="2125524"/>
            <a:ext cx="776701" cy="150952"/>
          </a:xfrm>
          <a:prstGeom prst="straightConnector1">
            <a:avLst/>
          </a:prstGeom>
          <a:ln>
            <a:solidFill>
              <a:srgbClr val="EDD1BE"/>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44215E3-515F-6B92-4A9D-8D7B064BA864}"/>
              </a:ext>
            </a:extLst>
          </p:cNvPr>
          <p:cNvSpPr/>
          <p:nvPr/>
        </p:nvSpPr>
        <p:spPr>
          <a:xfrm>
            <a:off x="7514695" y="1825486"/>
            <a:ext cx="3052880" cy="2379800"/>
          </a:xfrm>
          <a:prstGeom prst="rect">
            <a:avLst/>
          </a:prstGeom>
          <a:solidFill>
            <a:schemeClr val="accent2">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0064EF12-BB04-A6C4-9620-A21EC4987ED6}"/>
              </a:ext>
            </a:extLst>
          </p:cNvPr>
          <p:cNvPicPr>
            <a:picLocks noChangeAspect="1"/>
          </p:cNvPicPr>
          <p:nvPr/>
        </p:nvPicPr>
        <p:blipFill>
          <a:blip r:embed="rId5"/>
          <a:stretch>
            <a:fillRect/>
          </a:stretch>
        </p:blipFill>
        <p:spPr>
          <a:xfrm>
            <a:off x="8478237" y="4240015"/>
            <a:ext cx="3052880" cy="2110159"/>
          </a:xfrm>
          <a:prstGeom prst="rect">
            <a:avLst/>
          </a:prstGeom>
        </p:spPr>
      </p:pic>
    </p:spTree>
    <p:extLst>
      <p:ext uri="{BB962C8B-B14F-4D97-AF65-F5344CB8AC3E}">
        <p14:creationId xmlns:p14="http://schemas.microsoft.com/office/powerpoint/2010/main" val="378217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6" grpId="0" animBg="1"/>
      <p:bldP spid="31"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2017081" cy="102733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Data-Driven Defense for Smart Manufacturing: </a:t>
            </a:r>
            <a:br>
              <a:rPr lang="en-US" b="1" dirty="0">
                <a:latin typeface="Times New Roman" panose="02020603050405020304" pitchFamily="18" charset="0"/>
                <a:cs typeface="Times New Roman" panose="02020603050405020304" pitchFamily="18" charset="0"/>
              </a:rPr>
            </a:br>
            <a:r>
              <a:rPr lang="en-US" sz="2400" b="1" dirty="0" err="1">
                <a:latin typeface="Times New Roman" panose="02020603050405020304" pitchFamily="18" charset="0"/>
                <a:cs typeface="Times New Roman" panose="02020603050405020304" pitchFamily="18" charset="0"/>
              </a:rPr>
              <a:t>LabFab</a:t>
            </a:r>
            <a:r>
              <a:rPr lang="en-US" sz="2400" b="1" dirty="0">
                <a:latin typeface="Times New Roman" panose="02020603050405020304" pitchFamily="18" charset="0"/>
                <a:cs typeface="Times New Roman" panose="02020603050405020304" pitchFamily="18" charset="0"/>
              </a:rPr>
              <a:t> Case Study Attacks</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2A44B97-A91E-4859-417D-92EBACB33F12}"/>
              </a:ext>
            </a:extLst>
          </p:cNvPr>
          <p:cNvSpPr txBox="1">
            <a:spLocks/>
          </p:cNvSpPr>
          <p:nvPr/>
        </p:nvSpPr>
        <p:spPr>
          <a:xfrm>
            <a:off x="11646203" y="6466772"/>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15</a:t>
            </a:fld>
            <a:endParaRPr lang="en-US" dirty="0"/>
          </a:p>
        </p:txBody>
      </p:sp>
      <p:sp>
        <p:nvSpPr>
          <p:cNvPr id="15" name="Content Placeholder 2">
            <a:extLst>
              <a:ext uri="{FF2B5EF4-FFF2-40B4-BE49-F238E27FC236}">
                <a16:creationId xmlns:a16="http://schemas.microsoft.com/office/drawing/2014/main" id="{C21B400E-01D2-8F8B-89B1-181AE3EAD624}"/>
              </a:ext>
            </a:extLst>
          </p:cNvPr>
          <p:cNvSpPr txBox="1">
            <a:spLocks/>
          </p:cNvSpPr>
          <p:nvPr/>
        </p:nvSpPr>
        <p:spPr>
          <a:xfrm>
            <a:off x="79928" y="1962150"/>
            <a:ext cx="6275897" cy="412088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1800" b="1" dirty="0">
                <a:latin typeface="Times New Roman" panose="02020603050405020304" pitchFamily="18" charset="0"/>
                <a:cs typeface="Times New Roman" panose="02020603050405020304" pitchFamily="18" charset="0"/>
              </a:rPr>
              <a:t>Attack Types:</a:t>
            </a:r>
          </a:p>
          <a:p>
            <a:r>
              <a:rPr lang="en-US" sz="1400" b="1" dirty="0">
                <a:latin typeface="Times New Roman" panose="02020603050405020304" pitchFamily="18" charset="0"/>
                <a:cs typeface="Times New Roman" panose="02020603050405020304" pitchFamily="18" charset="0"/>
              </a:rPr>
              <a:t>Denial Of Service (DOS) </a:t>
            </a:r>
            <a:r>
              <a:rPr lang="en-US" sz="14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When a single source service sends too many requests to the same destination service over and over.</a:t>
            </a:r>
          </a:p>
          <a:p>
            <a:r>
              <a:rPr lang="en-US" sz="1400" b="1" dirty="0">
                <a:latin typeface="Times New Roman" panose="02020603050405020304" pitchFamily="18" charset="0"/>
                <a:cs typeface="Times New Roman" panose="02020603050405020304" pitchFamily="18" charset="0"/>
              </a:rPr>
              <a:t>Network Scan </a:t>
            </a:r>
            <a:r>
              <a:rPr lang="en-US" sz="14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Too  many requests coming from the same source to many </a:t>
            </a:r>
            <a:r>
              <a:rPr lang="en-US" sz="1300" i="1" dirty="0">
                <a:latin typeface="Times New Roman" panose="02020603050405020304" pitchFamily="18" charset="0"/>
                <a:cs typeface="Times New Roman" panose="02020603050405020304" pitchFamily="18" charset="0"/>
              </a:rPr>
              <a:t>random</a:t>
            </a:r>
            <a:r>
              <a:rPr lang="en-US" sz="1300" dirty="0">
                <a:latin typeface="Times New Roman" panose="02020603050405020304" pitchFamily="18" charset="0"/>
                <a:cs typeface="Times New Roman" panose="02020603050405020304" pitchFamily="18" charset="0"/>
              </a:rPr>
              <a:t> destination services.</a:t>
            </a:r>
            <a:endParaRPr lang="en-US" sz="12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Spying</a:t>
            </a:r>
            <a:r>
              <a:rPr lang="en-US" sz="1400" dirty="0">
                <a:latin typeface="Times New Roman" panose="02020603050405020304" pitchFamily="18" charset="0"/>
                <a:cs typeface="Times New Roman" panose="02020603050405020304" pitchFamily="18" charset="0"/>
              </a:rPr>
              <a:t> – </a:t>
            </a:r>
            <a:r>
              <a:rPr lang="en-US" sz="1300" dirty="0">
                <a:latin typeface="Times New Roman" panose="02020603050405020304" pitchFamily="18" charset="0"/>
                <a:cs typeface="Times New Roman" panose="02020603050405020304" pitchFamily="18" charset="0"/>
              </a:rPr>
              <a:t>Too many read requests from one source to many destination services </a:t>
            </a:r>
            <a:r>
              <a:rPr lang="en-US" sz="1300" i="1" dirty="0">
                <a:latin typeface="Times New Roman" panose="02020603050405020304" pitchFamily="18" charset="0"/>
                <a:cs typeface="Times New Roman" panose="02020603050405020304" pitchFamily="18" charset="0"/>
              </a:rPr>
              <a:t>of the same type</a:t>
            </a:r>
            <a:r>
              <a:rPr lang="en-US" sz="1300" dirty="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Data Types Probing </a:t>
            </a:r>
            <a:r>
              <a:rPr lang="en-US" sz="14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Sending data of different types than the one assigned to the target.</a:t>
            </a:r>
            <a:endParaRPr lang="en-US" sz="12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Malicious Operation </a:t>
            </a:r>
            <a:r>
              <a:rPr lang="en-US" sz="14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One source service attempts to access a destination service with improper operation type. </a:t>
            </a:r>
            <a:endParaRPr lang="en-US" sz="12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Wrong Setup </a:t>
            </a:r>
            <a:r>
              <a:rPr lang="en-US" sz="14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An access attempt from one source to a destination service in the wrong location.</a:t>
            </a:r>
          </a:p>
          <a:p>
            <a:r>
              <a:rPr lang="en-US" sz="1400" b="1" dirty="0">
                <a:latin typeface="Times New Roman" panose="02020603050405020304" pitchFamily="18" charset="0"/>
                <a:cs typeface="Times New Roman" panose="02020603050405020304" pitchFamily="18" charset="0"/>
              </a:rPr>
              <a:t>Malicious Control </a:t>
            </a:r>
            <a:r>
              <a:rPr lang="en-US" sz="14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When one request from a source service sends a request to an irrelevant destination service.</a:t>
            </a:r>
            <a:endParaRPr lang="en-US" sz="1400" dirty="0">
              <a:latin typeface="Times New Roman" panose="02020603050405020304" pitchFamily="18" charset="0"/>
              <a:cs typeface="Times New Roman" panose="02020603050405020304" pitchFamily="18" charset="0"/>
            </a:endParaRPr>
          </a:p>
        </p:txBody>
      </p:sp>
      <p:pic>
        <p:nvPicPr>
          <p:cNvPr id="39" name="Picture 38">
            <a:extLst>
              <a:ext uri="{FF2B5EF4-FFF2-40B4-BE49-F238E27FC236}">
                <a16:creationId xmlns:a16="http://schemas.microsoft.com/office/drawing/2014/main" id="{37D1A4E0-2F91-A937-FCAB-C0D65976E1CB}"/>
              </a:ext>
            </a:extLst>
          </p:cNvPr>
          <p:cNvPicPr>
            <a:picLocks noChangeAspect="1"/>
          </p:cNvPicPr>
          <p:nvPr/>
        </p:nvPicPr>
        <p:blipFill>
          <a:blip r:embed="rId4"/>
          <a:stretch>
            <a:fillRect/>
          </a:stretch>
        </p:blipFill>
        <p:spPr>
          <a:xfrm>
            <a:off x="6384399" y="1443893"/>
            <a:ext cx="1969025" cy="2282813"/>
          </a:xfrm>
          <a:prstGeom prst="rect">
            <a:avLst/>
          </a:prstGeom>
        </p:spPr>
      </p:pic>
      <p:pic>
        <p:nvPicPr>
          <p:cNvPr id="41" name="Picture 40" descr="A diagram of a software system&#10;&#10;Description automatically generated with medium confidence">
            <a:extLst>
              <a:ext uri="{FF2B5EF4-FFF2-40B4-BE49-F238E27FC236}">
                <a16:creationId xmlns:a16="http://schemas.microsoft.com/office/drawing/2014/main" id="{2BE53797-7CF3-DB02-F008-4431A2C9E5C1}"/>
              </a:ext>
            </a:extLst>
          </p:cNvPr>
          <p:cNvPicPr>
            <a:picLocks noChangeAspect="1"/>
          </p:cNvPicPr>
          <p:nvPr/>
        </p:nvPicPr>
        <p:blipFill>
          <a:blip r:embed="rId5"/>
          <a:stretch>
            <a:fillRect/>
          </a:stretch>
        </p:blipFill>
        <p:spPr>
          <a:xfrm>
            <a:off x="6365372" y="3770693"/>
            <a:ext cx="5774331" cy="2502210"/>
          </a:xfrm>
          <a:prstGeom prst="rect">
            <a:avLst/>
          </a:prstGeom>
        </p:spPr>
      </p:pic>
      <p:pic>
        <p:nvPicPr>
          <p:cNvPr id="42" name="Picture 41" descr="A diagram of a system&#10;&#10;Description automatically generated">
            <a:extLst>
              <a:ext uri="{FF2B5EF4-FFF2-40B4-BE49-F238E27FC236}">
                <a16:creationId xmlns:a16="http://schemas.microsoft.com/office/drawing/2014/main" id="{37D8354C-AD50-45CA-A897-598FA460A559}"/>
              </a:ext>
            </a:extLst>
          </p:cNvPr>
          <p:cNvPicPr>
            <a:picLocks noChangeAspect="1"/>
          </p:cNvPicPr>
          <p:nvPr/>
        </p:nvPicPr>
        <p:blipFill rotWithShape="1">
          <a:blip r:embed="rId6"/>
          <a:srcRect t="20765" r="4411" b="-1"/>
          <a:stretch/>
        </p:blipFill>
        <p:spPr>
          <a:xfrm>
            <a:off x="8665657" y="1196459"/>
            <a:ext cx="3518729" cy="2574234"/>
          </a:xfrm>
          <a:prstGeom prst="rect">
            <a:avLst/>
          </a:prstGeom>
        </p:spPr>
      </p:pic>
    </p:spTree>
    <p:extLst>
      <p:ext uri="{BB962C8B-B14F-4D97-AF65-F5344CB8AC3E}">
        <p14:creationId xmlns:p14="http://schemas.microsoft.com/office/powerpoint/2010/main" val="2521648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2017081" cy="102733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Data-Driven Defense for Smart Manufacturing: </a:t>
            </a:r>
            <a:br>
              <a:rPr lang="en-US" b="1" dirty="0">
                <a:latin typeface="Times New Roman" panose="02020603050405020304" pitchFamily="18" charset="0"/>
                <a:cs typeface="Times New Roman" panose="02020603050405020304" pitchFamily="18" charset="0"/>
              </a:rPr>
            </a:br>
            <a:r>
              <a:rPr lang="en-US" sz="2400" b="1" dirty="0" err="1">
                <a:latin typeface="Times New Roman" panose="02020603050405020304" pitchFamily="18" charset="0"/>
                <a:cs typeface="Times New Roman" panose="02020603050405020304" pitchFamily="18" charset="0"/>
              </a:rPr>
              <a:t>LabFab</a:t>
            </a:r>
            <a:r>
              <a:rPr lang="en-US" sz="2400" b="1" dirty="0">
                <a:latin typeface="Times New Roman" panose="02020603050405020304" pitchFamily="18" charset="0"/>
                <a:cs typeface="Times New Roman" panose="02020603050405020304" pitchFamily="18" charset="0"/>
              </a:rPr>
              <a:t> Case Study Data</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2A44B97-A91E-4859-417D-92EBACB33F12}"/>
              </a:ext>
            </a:extLst>
          </p:cNvPr>
          <p:cNvSpPr txBox="1">
            <a:spLocks/>
          </p:cNvSpPr>
          <p:nvPr/>
        </p:nvSpPr>
        <p:spPr>
          <a:xfrm>
            <a:off x="11646203" y="6466772"/>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16</a:t>
            </a:fld>
            <a:endParaRPr lang="en-US" dirty="0"/>
          </a:p>
        </p:txBody>
      </p:sp>
      <p:pic>
        <p:nvPicPr>
          <p:cNvPr id="14" name="Picture 13" descr="A screenshot of a computer screen&#10;&#10;Description automatically generated">
            <a:extLst>
              <a:ext uri="{FF2B5EF4-FFF2-40B4-BE49-F238E27FC236}">
                <a16:creationId xmlns:a16="http://schemas.microsoft.com/office/drawing/2014/main" id="{69455868-EA43-E097-819B-BCC1DB506FF9}"/>
              </a:ext>
            </a:extLst>
          </p:cNvPr>
          <p:cNvPicPr>
            <a:picLocks noChangeAspect="1"/>
          </p:cNvPicPr>
          <p:nvPr/>
        </p:nvPicPr>
        <p:blipFill rotWithShape="1">
          <a:blip r:embed="rId4"/>
          <a:srcRect b="63629"/>
          <a:stretch/>
        </p:blipFill>
        <p:spPr>
          <a:xfrm>
            <a:off x="115157" y="1617503"/>
            <a:ext cx="9337430" cy="1362725"/>
          </a:xfrm>
          <a:prstGeom prst="rect">
            <a:avLst/>
          </a:prstGeom>
          <a:ln w="28575">
            <a:solidFill>
              <a:srgbClr val="EDD1BE"/>
            </a:solidFill>
          </a:ln>
        </p:spPr>
      </p:pic>
      <p:pic>
        <p:nvPicPr>
          <p:cNvPr id="17" name="Picture 16" descr="A screenshot of a computer&#10;&#10;Description automatically generated">
            <a:extLst>
              <a:ext uri="{FF2B5EF4-FFF2-40B4-BE49-F238E27FC236}">
                <a16:creationId xmlns:a16="http://schemas.microsoft.com/office/drawing/2014/main" id="{8D7632C8-C880-C2A8-E66A-27963471D6C2}"/>
              </a:ext>
            </a:extLst>
          </p:cNvPr>
          <p:cNvPicPr>
            <a:picLocks noChangeAspect="1"/>
          </p:cNvPicPr>
          <p:nvPr/>
        </p:nvPicPr>
        <p:blipFill rotWithShape="1">
          <a:blip r:embed="rId5"/>
          <a:srcRect r="1267" b="59076"/>
          <a:stretch/>
        </p:blipFill>
        <p:spPr>
          <a:xfrm>
            <a:off x="115157" y="3044417"/>
            <a:ext cx="9485777" cy="1455328"/>
          </a:xfrm>
          <a:prstGeom prst="rect">
            <a:avLst/>
          </a:prstGeom>
          <a:ln w="28575">
            <a:solidFill>
              <a:srgbClr val="EDD1BE"/>
            </a:solidFill>
          </a:ln>
        </p:spPr>
      </p:pic>
      <p:pic>
        <p:nvPicPr>
          <p:cNvPr id="42" name="Picture 41">
            <a:extLst>
              <a:ext uri="{FF2B5EF4-FFF2-40B4-BE49-F238E27FC236}">
                <a16:creationId xmlns:a16="http://schemas.microsoft.com/office/drawing/2014/main" id="{9DB0B6A6-93CC-2823-6F0F-30338F059415}"/>
              </a:ext>
            </a:extLst>
          </p:cNvPr>
          <p:cNvPicPr>
            <a:picLocks noChangeAspect="1"/>
          </p:cNvPicPr>
          <p:nvPr/>
        </p:nvPicPr>
        <p:blipFill rotWithShape="1">
          <a:blip r:embed="rId6"/>
          <a:srcRect r="9484"/>
          <a:stretch/>
        </p:blipFill>
        <p:spPr>
          <a:xfrm>
            <a:off x="10583988" y="1368734"/>
            <a:ext cx="1062216" cy="4063127"/>
          </a:xfrm>
          <a:prstGeom prst="rect">
            <a:avLst/>
          </a:prstGeom>
          <a:ln w="38100">
            <a:solidFill>
              <a:srgbClr val="FF0000"/>
            </a:solidFill>
          </a:ln>
        </p:spPr>
      </p:pic>
      <p:sp>
        <p:nvSpPr>
          <p:cNvPr id="43" name="Rectangle 42">
            <a:extLst>
              <a:ext uri="{FF2B5EF4-FFF2-40B4-BE49-F238E27FC236}">
                <a16:creationId xmlns:a16="http://schemas.microsoft.com/office/drawing/2014/main" id="{D6F95375-A4C0-9B3E-F8DC-66951BD8790B}"/>
              </a:ext>
            </a:extLst>
          </p:cNvPr>
          <p:cNvSpPr/>
          <p:nvPr/>
        </p:nvSpPr>
        <p:spPr>
          <a:xfrm>
            <a:off x="8885181" y="1591190"/>
            <a:ext cx="776104" cy="29180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028B4DA7-C0CB-3555-5AD0-0C49B51A959E}"/>
              </a:ext>
            </a:extLst>
          </p:cNvPr>
          <p:cNvCxnSpPr>
            <a:cxnSpLocks/>
          </p:cNvCxnSpPr>
          <p:nvPr/>
        </p:nvCxnSpPr>
        <p:spPr>
          <a:xfrm flipV="1">
            <a:off x="9661285" y="1341966"/>
            <a:ext cx="892415" cy="2534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AE8861-1FC8-CDC6-8BA1-C605EBC1128E}"/>
              </a:ext>
            </a:extLst>
          </p:cNvPr>
          <p:cNvCxnSpPr>
            <a:cxnSpLocks/>
          </p:cNvCxnSpPr>
          <p:nvPr/>
        </p:nvCxnSpPr>
        <p:spPr>
          <a:xfrm>
            <a:off x="9661786" y="4498993"/>
            <a:ext cx="891914" cy="9423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28E4C3D-6C03-D000-83E4-A40BCE1F3804}"/>
              </a:ext>
            </a:extLst>
          </p:cNvPr>
          <p:cNvSpPr txBox="1"/>
          <p:nvPr/>
        </p:nvSpPr>
        <p:spPr>
          <a:xfrm>
            <a:off x="10294990" y="5489266"/>
            <a:ext cx="1640211" cy="553998"/>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Class = ℝ(0,7)</a:t>
            </a:r>
          </a:p>
          <a:p>
            <a:pPr algn="ctr"/>
            <a:r>
              <a:rPr lang="en-US" sz="900" dirty="0">
                <a:solidFill>
                  <a:srgbClr val="FF0000"/>
                </a:solidFill>
                <a:latin typeface="Times New Roman" panose="02020603050405020304" pitchFamily="18" charset="0"/>
                <a:cs typeface="Times New Roman" panose="02020603050405020304" pitchFamily="18" charset="0"/>
              </a:rPr>
              <a:t>Representing normal behavior and the 7 attack types.</a:t>
            </a:r>
          </a:p>
        </p:txBody>
      </p:sp>
      <p:sp>
        <p:nvSpPr>
          <p:cNvPr id="52" name="TextBox 51">
            <a:extLst>
              <a:ext uri="{FF2B5EF4-FFF2-40B4-BE49-F238E27FC236}">
                <a16:creationId xmlns:a16="http://schemas.microsoft.com/office/drawing/2014/main" id="{624DDF4A-F250-485C-282F-723182D59FC1}"/>
              </a:ext>
            </a:extLst>
          </p:cNvPr>
          <p:cNvSpPr txBox="1"/>
          <p:nvPr/>
        </p:nvSpPr>
        <p:spPr>
          <a:xfrm>
            <a:off x="115157" y="5429752"/>
            <a:ext cx="5495068" cy="104644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 pre-processing:</a:t>
            </a:r>
          </a:p>
          <a:p>
            <a:pPr marL="342900" indent="-171450">
              <a:buFont typeface="+mj-lt"/>
              <a:buAutoNum type="arabicParenR"/>
            </a:pPr>
            <a:r>
              <a:rPr lang="en-US" sz="1200" dirty="0">
                <a:latin typeface="Times New Roman" panose="02020603050405020304" pitchFamily="18" charset="0"/>
                <a:cs typeface="Times New Roman" panose="02020603050405020304" pitchFamily="18" charset="0"/>
              </a:rPr>
              <a:t> Stratified </a:t>
            </a:r>
            <a:r>
              <a:rPr lang="en-US" sz="1200" dirty="0" err="1">
                <a:latin typeface="Times New Roman" panose="02020603050405020304" pitchFamily="18" charset="0"/>
                <a:cs typeface="Times New Roman" panose="02020603050405020304" pitchFamily="18" charset="0"/>
              </a:rPr>
              <a:t>train_test_split</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rPr>
              <a:t>(80% train, 20% test)</a:t>
            </a:r>
          </a:p>
          <a:p>
            <a:pPr marL="342900" indent="-171450">
              <a:buFont typeface="+mj-lt"/>
              <a:buAutoNum type="arabicParenR"/>
              <a:tabLst>
                <a:tab pos="1943100" algn="l"/>
              </a:tabLst>
            </a:pPr>
            <a:r>
              <a:rPr lang="en-US" sz="1200" dirty="0">
                <a:latin typeface="Times New Roman" panose="02020603050405020304" pitchFamily="18" charset="0"/>
                <a:cs typeface="Times New Roman" panose="02020603050405020304" pitchFamily="18" charset="0"/>
              </a:rPr>
              <a:t> Ordinal Encoding 	</a:t>
            </a:r>
            <a:r>
              <a:rPr lang="en-US" sz="1200" dirty="0">
                <a:latin typeface="Times New Roman" panose="02020603050405020304" pitchFamily="18" charset="0"/>
                <a:cs typeface="Times New Roman" panose="02020603050405020304" pitchFamily="18" charset="0"/>
                <a:sym typeface="Wingdings" panose="05000000000000000000" pitchFamily="2" charset="2"/>
              </a:rPr>
              <a:t> Transitioning from string-based to integer values</a:t>
            </a:r>
          </a:p>
          <a:p>
            <a:pPr marL="342900" indent="-171450">
              <a:buFont typeface="+mj-lt"/>
              <a:buAutoNum type="arabicParenR"/>
              <a:tabLst>
                <a:tab pos="1943100" algn="l"/>
              </a:tabLst>
            </a:pPr>
            <a:r>
              <a:rPr lang="en-US" sz="1200" dirty="0">
                <a:latin typeface="Times New Roman" panose="02020603050405020304" pitchFamily="18" charset="0"/>
                <a:cs typeface="Times New Roman" panose="02020603050405020304" pitchFamily="18" charset="0"/>
              </a:rPr>
              <a:t> Min-Max Normalization 	</a:t>
            </a:r>
            <a:r>
              <a:rPr lang="en-US" sz="1200" dirty="0">
                <a:latin typeface="Times New Roman" panose="02020603050405020304" pitchFamily="18" charset="0"/>
                <a:cs typeface="Times New Roman" panose="02020603050405020304" pitchFamily="18" charset="0"/>
                <a:sym typeface="Wingdings" panose="05000000000000000000" pitchFamily="2" charset="2"/>
              </a:rPr>
              <a:t> Large data values now range between 0 and 1</a:t>
            </a:r>
          </a:p>
          <a:p>
            <a:pPr marL="342900" indent="-171450">
              <a:buFont typeface="+mj-lt"/>
              <a:buAutoNum type="arabicParenR"/>
              <a:tabLst>
                <a:tab pos="1943100" algn="l"/>
              </a:tabLst>
            </a:pPr>
            <a:endParaRPr lang="en-US" sz="1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BE7D2FE-6A56-E95E-D153-27E9451DFA44}"/>
              </a:ext>
            </a:extLst>
          </p:cNvPr>
          <p:cNvSpPr txBox="1"/>
          <p:nvPr/>
        </p:nvSpPr>
        <p:spPr>
          <a:xfrm>
            <a:off x="115157" y="4597636"/>
            <a:ext cx="5495068" cy="104644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Visualization:</a:t>
            </a:r>
          </a:p>
          <a:p>
            <a:pPr marL="342900" indent="-171450">
              <a:buFont typeface="+mj-lt"/>
              <a:buAutoNum type="arabicParenR"/>
            </a:pPr>
            <a:r>
              <a:rPr lang="en-US" sz="1200" dirty="0">
                <a:latin typeface="Times New Roman" panose="02020603050405020304" pitchFamily="18" charset="0"/>
                <a:cs typeface="Times New Roman" panose="02020603050405020304" pitchFamily="18" charset="0"/>
                <a:sym typeface="Wingdings" panose="05000000000000000000" pitchFamily="2" charset="2"/>
              </a:rPr>
              <a:t>Principal Component Analysis (PCA)</a:t>
            </a:r>
          </a:p>
          <a:p>
            <a:pPr marL="57150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sym typeface="Wingdings" panose="05000000000000000000" pitchFamily="2" charset="2"/>
              </a:rPr>
              <a:t>Proves data points are naturally separable</a:t>
            </a:r>
          </a:p>
          <a:p>
            <a:pPr marL="57150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sym typeface="Wingdings" panose="05000000000000000000" pitchFamily="2" charset="2"/>
              </a:rPr>
              <a:t>Provides good reasoning for ability to adequately identify classes</a:t>
            </a:r>
          </a:p>
          <a:p>
            <a:pPr marL="342900" indent="-171450">
              <a:buFont typeface="+mj-lt"/>
              <a:buAutoNum type="arabicParenR"/>
              <a:tabLst>
                <a:tab pos="1943100" algn="l"/>
              </a:tabLst>
            </a:pPr>
            <a:endParaRPr lang="en-US" sz="1200" dirty="0">
              <a:latin typeface="Times New Roman" panose="02020603050405020304" pitchFamily="18" charset="0"/>
              <a:cs typeface="Times New Roman" panose="02020603050405020304" pitchFamily="18" charset="0"/>
            </a:endParaRPr>
          </a:p>
        </p:txBody>
      </p:sp>
      <p:graphicFrame>
        <p:nvGraphicFramePr>
          <p:cNvPr id="15" name="Object 14">
            <a:extLst>
              <a:ext uri="{FF2B5EF4-FFF2-40B4-BE49-F238E27FC236}">
                <a16:creationId xmlns:a16="http://schemas.microsoft.com/office/drawing/2014/main" id="{F0D7BA0C-7716-6320-0DC2-1CFF5BBE20AD}"/>
              </a:ext>
            </a:extLst>
          </p:cNvPr>
          <p:cNvGraphicFramePr>
            <a:graphicFrameLocks noChangeAspect="1"/>
          </p:cNvGraphicFramePr>
          <p:nvPr>
            <p:extLst>
              <p:ext uri="{D42A27DB-BD31-4B8C-83A1-F6EECF244321}">
                <p14:modId xmlns:p14="http://schemas.microsoft.com/office/powerpoint/2010/main" val="2286066079"/>
              </p:ext>
            </p:extLst>
          </p:nvPr>
        </p:nvGraphicFramePr>
        <p:xfrm>
          <a:off x="5696126" y="4573683"/>
          <a:ext cx="2331657" cy="1749705"/>
        </p:xfrm>
        <a:graphic>
          <a:graphicData uri="http://schemas.openxmlformats.org/presentationml/2006/ole">
            <mc:AlternateContent xmlns:mc="http://schemas.openxmlformats.org/markup-compatibility/2006">
              <mc:Choice xmlns:v="urn:schemas-microsoft-com:vml" Requires="v">
                <p:oleObj name="Acrobat Document" r:id="rId7" imgW="3847710" imgH="2887572" progId="Acrobat.Document.DC">
                  <p:embed/>
                </p:oleObj>
              </mc:Choice>
              <mc:Fallback>
                <p:oleObj name="Acrobat Document" r:id="rId7" imgW="3847710" imgH="2887572" progId="Acrobat.Document.DC">
                  <p:embed/>
                  <p:pic>
                    <p:nvPicPr>
                      <p:cNvPr id="0" name=""/>
                      <p:cNvPicPr/>
                      <p:nvPr/>
                    </p:nvPicPr>
                    <p:blipFill>
                      <a:blip r:embed="rId8"/>
                      <a:stretch>
                        <a:fillRect/>
                      </a:stretch>
                    </p:blipFill>
                    <p:spPr>
                      <a:xfrm>
                        <a:off x="5696126" y="4573683"/>
                        <a:ext cx="2331657" cy="1749705"/>
                      </a:xfrm>
                      <a:prstGeom prst="rect">
                        <a:avLst/>
                      </a:prstGeom>
                      <a:ln w="28575">
                        <a:solidFill>
                          <a:srgbClr val="FF0000"/>
                        </a:solidFill>
                      </a:ln>
                    </p:spPr>
                  </p:pic>
                </p:oleObj>
              </mc:Fallback>
            </mc:AlternateContent>
          </a:graphicData>
        </a:graphic>
      </p:graphicFrame>
      <p:cxnSp>
        <p:nvCxnSpPr>
          <p:cNvPr id="18" name="Straight Arrow Connector 17">
            <a:extLst>
              <a:ext uri="{FF2B5EF4-FFF2-40B4-BE49-F238E27FC236}">
                <a16:creationId xmlns:a16="http://schemas.microsoft.com/office/drawing/2014/main" id="{BFD11D25-6676-B5A2-CDB8-C23FFC5325BA}"/>
              </a:ext>
            </a:extLst>
          </p:cNvPr>
          <p:cNvCxnSpPr>
            <a:endCxn id="13" idx="3"/>
          </p:cNvCxnSpPr>
          <p:nvPr/>
        </p:nvCxnSpPr>
        <p:spPr>
          <a:xfrm>
            <a:off x="2967033" y="4936190"/>
            <a:ext cx="2643192" cy="184666"/>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490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down)">
                                      <p:cBhvr>
                                        <p:cTn id="18" dur="500"/>
                                        <p:tgtEl>
                                          <p:spTgt spid="51"/>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1" grpId="0"/>
      <p:bldP spid="5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2017081" cy="102733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Data-Driven Defense for Smart Manufacturing: </a:t>
            </a:r>
            <a:br>
              <a:rPr lang="en-US"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Results &amp; Discussion</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740992" y="6363993"/>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789D5234-B549-F938-D967-DC76560302C0}"/>
              </a:ext>
            </a:extLst>
          </p:cNvPr>
          <p:cNvSpPr txBox="1">
            <a:spLocks/>
          </p:cNvSpPr>
          <p:nvPr/>
        </p:nvSpPr>
        <p:spPr>
          <a:xfrm>
            <a:off x="11635874" y="6466772"/>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17</a:t>
            </a:fld>
            <a:endParaRPr lang="en-US" dirty="0"/>
          </a:p>
        </p:txBody>
      </p:sp>
      <p:pic>
        <p:nvPicPr>
          <p:cNvPr id="18" name="Picture 17">
            <a:extLst>
              <a:ext uri="{FF2B5EF4-FFF2-40B4-BE49-F238E27FC236}">
                <a16:creationId xmlns:a16="http://schemas.microsoft.com/office/drawing/2014/main" id="{CE889AB6-56D4-E9EA-974F-E967618E9A43}"/>
              </a:ext>
            </a:extLst>
          </p:cNvPr>
          <p:cNvPicPr>
            <a:picLocks noChangeAspect="1"/>
          </p:cNvPicPr>
          <p:nvPr/>
        </p:nvPicPr>
        <p:blipFill>
          <a:blip r:embed="rId4"/>
          <a:stretch>
            <a:fillRect/>
          </a:stretch>
        </p:blipFill>
        <p:spPr>
          <a:xfrm>
            <a:off x="7672832" y="3814552"/>
            <a:ext cx="4237087" cy="2415749"/>
          </a:xfrm>
          <a:prstGeom prst="rect">
            <a:avLst/>
          </a:prstGeom>
          <a:ln>
            <a:solidFill>
              <a:schemeClr val="tx1"/>
            </a:solidFill>
          </a:ln>
        </p:spPr>
      </p:pic>
      <p:pic>
        <p:nvPicPr>
          <p:cNvPr id="21" name="Picture 20" descr="A diagram of a graph&#10;&#10;Description automatically generated">
            <a:extLst>
              <a:ext uri="{FF2B5EF4-FFF2-40B4-BE49-F238E27FC236}">
                <a16:creationId xmlns:a16="http://schemas.microsoft.com/office/drawing/2014/main" id="{EE7266A2-CAFF-F263-1EEF-00CE585EAC73}"/>
              </a:ext>
            </a:extLst>
          </p:cNvPr>
          <p:cNvPicPr>
            <a:picLocks noChangeAspect="1"/>
          </p:cNvPicPr>
          <p:nvPr/>
        </p:nvPicPr>
        <p:blipFill rotWithShape="1">
          <a:blip r:embed="rId5"/>
          <a:srcRect r="59298"/>
          <a:stretch/>
        </p:blipFill>
        <p:spPr>
          <a:xfrm>
            <a:off x="142652" y="4110114"/>
            <a:ext cx="1505173" cy="2120187"/>
          </a:xfrm>
          <a:prstGeom prst="rect">
            <a:avLst/>
          </a:prstGeom>
          <a:ln>
            <a:solidFill>
              <a:schemeClr val="tx1"/>
            </a:solidFill>
          </a:ln>
        </p:spPr>
      </p:pic>
      <p:grpSp>
        <p:nvGrpSpPr>
          <p:cNvPr id="37" name="Group 36">
            <a:extLst>
              <a:ext uri="{FF2B5EF4-FFF2-40B4-BE49-F238E27FC236}">
                <a16:creationId xmlns:a16="http://schemas.microsoft.com/office/drawing/2014/main" id="{C23B97BD-ADC7-89F7-15C9-4A7E5264786D}"/>
              </a:ext>
            </a:extLst>
          </p:cNvPr>
          <p:cNvGrpSpPr/>
          <p:nvPr/>
        </p:nvGrpSpPr>
        <p:grpSpPr>
          <a:xfrm>
            <a:off x="5839840" y="4686300"/>
            <a:ext cx="1653290" cy="1544001"/>
            <a:chOff x="2837434" y="3954993"/>
            <a:chExt cx="1740685" cy="1655232"/>
          </a:xfrm>
        </p:grpSpPr>
        <p:sp>
          <p:nvSpPr>
            <p:cNvPr id="13" name="Oval 12">
              <a:extLst>
                <a:ext uri="{FF2B5EF4-FFF2-40B4-BE49-F238E27FC236}">
                  <a16:creationId xmlns:a16="http://schemas.microsoft.com/office/drawing/2014/main" id="{B1E8971E-5A0B-326E-3D8D-0559C3DDABF2}"/>
                </a:ext>
              </a:extLst>
            </p:cNvPr>
            <p:cNvSpPr/>
            <p:nvPr/>
          </p:nvSpPr>
          <p:spPr>
            <a:xfrm>
              <a:off x="2967033" y="4953000"/>
              <a:ext cx="182880" cy="18288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31D8748-2482-8676-CBD4-F538396E3B0B}"/>
                </a:ext>
              </a:extLst>
            </p:cNvPr>
            <p:cNvSpPr/>
            <p:nvPr/>
          </p:nvSpPr>
          <p:spPr>
            <a:xfrm>
              <a:off x="3310159" y="4953000"/>
              <a:ext cx="182880" cy="18288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9BF7CE6-7858-350F-4567-4FD44521D9D3}"/>
                </a:ext>
              </a:extLst>
            </p:cNvPr>
            <p:cNvSpPr/>
            <p:nvPr/>
          </p:nvSpPr>
          <p:spPr>
            <a:xfrm>
              <a:off x="3138596" y="4766807"/>
              <a:ext cx="182880" cy="18288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9724E14-44C4-C478-1561-619DA1B0D56F}"/>
                </a:ext>
              </a:extLst>
            </p:cNvPr>
            <p:cNvSpPr/>
            <p:nvPr/>
          </p:nvSpPr>
          <p:spPr>
            <a:xfrm>
              <a:off x="3540464" y="4582844"/>
              <a:ext cx="182880" cy="18288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0E359DE-CADB-46A6-B9EC-68477BE2C881}"/>
                </a:ext>
              </a:extLst>
            </p:cNvPr>
            <p:cNvSpPr/>
            <p:nvPr/>
          </p:nvSpPr>
          <p:spPr>
            <a:xfrm>
              <a:off x="3206332" y="4425649"/>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471F6A7-058C-4F6C-CBA1-BF6A716C7B24}"/>
                </a:ext>
              </a:extLst>
            </p:cNvPr>
            <p:cNvSpPr/>
            <p:nvPr/>
          </p:nvSpPr>
          <p:spPr>
            <a:xfrm>
              <a:off x="3589150" y="4093944"/>
              <a:ext cx="182880" cy="18288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A19A43A-24AD-B769-FECE-F3968D7B52BC}"/>
                </a:ext>
              </a:extLst>
            </p:cNvPr>
            <p:cNvSpPr/>
            <p:nvPr/>
          </p:nvSpPr>
          <p:spPr>
            <a:xfrm>
              <a:off x="3895968" y="5046081"/>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575DE14-C69A-20E6-09ED-583982A3D82C}"/>
                </a:ext>
              </a:extLst>
            </p:cNvPr>
            <p:cNvSpPr/>
            <p:nvPr/>
          </p:nvSpPr>
          <p:spPr>
            <a:xfrm>
              <a:off x="3631904" y="5296645"/>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C483CD-EF9D-22B7-37A1-C8DC0CEE2A6A}"/>
                </a:ext>
              </a:extLst>
            </p:cNvPr>
            <p:cNvSpPr/>
            <p:nvPr/>
          </p:nvSpPr>
          <p:spPr>
            <a:xfrm rot="20874523">
              <a:off x="4062185" y="4800569"/>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F3EF0A5-AF85-50BB-4A59-E2E10EFAB377}"/>
                </a:ext>
              </a:extLst>
            </p:cNvPr>
            <p:cNvSpPr/>
            <p:nvPr/>
          </p:nvSpPr>
          <p:spPr>
            <a:xfrm>
              <a:off x="4150763" y="5306140"/>
              <a:ext cx="182880" cy="182880"/>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5" name="Oval 24">
              <a:extLst>
                <a:ext uri="{FF2B5EF4-FFF2-40B4-BE49-F238E27FC236}">
                  <a16:creationId xmlns:a16="http://schemas.microsoft.com/office/drawing/2014/main" id="{5927742B-3F0D-95E6-140C-2A62ABF76320}"/>
                </a:ext>
              </a:extLst>
            </p:cNvPr>
            <p:cNvSpPr/>
            <p:nvPr/>
          </p:nvSpPr>
          <p:spPr>
            <a:xfrm>
              <a:off x="4219671" y="4425649"/>
              <a:ext cx="182880" cy="18288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7776D6C-4835-39DB-03C8-96CBA85A14E0}"/>
                </a:ext>
              </a:extLst>
            </p:cNvPr>
            <p:cNvSpPr/>
            <p:nvPr/>
          </p:nvSpPr>
          <p:spPr>
            <a:xfrm>
              <a:off x="3127279" y="4075604"/>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5EF665-5B74-75D2-9183-08B71AFAEDA9}"/>
                </a:ext>
              </a:extLst>
            </p:cNvPr>
            <p:cNvSpPr/>
            <p:nvPr/>
          </p:nvSpPr>
          <p:spPr>
            <a:xfrm>
              <a:off x="2837434" y="3954993"/>
              <a:ext cx="1740685" cy="1655232"/>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73A3B726-B42C-1C86-3A2D-3977EAEE6679}"/>
                </a:ext>
              </a:extLst>
            </p:cNvPr>
            <p:cNvCxnSpPr>
              <a:stCxn id="22" idx="6"/>
              <a:endCxn id="24" idx="2"/>
            </p:cNvCxnSpPr>
            <p:nvPr/>
          </p:nvCxnSpPr>
          <p:spPr>
            <a:xfrm>
              <a:off x="3814784" y="5388085"/>
              <a:ext cx="335979" cy="9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707257B-6692-0561-72E4-6867AB382C91}"/>
                </a:ext>
              </a:extLst>
            </p:cNvPr>
            <p:cNvCxnSpPr>
              <a:stCxn id="20" idx="5"/>
              <a:endCxn id="24" idx="1"/>
            </p:cNvCxnSpPr>
            <p:nvPr/>
          </p:nvCxnSpPr>
          <p:spPr>
            <a:xfrm>
              <a:off x="4052066" y="5202179"/>
              <a:ext cx="125479" cy="130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048490-F133-7B23-6205-622ECD986F97}"/>
                </a:ext>
              </a:extLst>
            </p:cNvPr>
            <p:cNvCxnSpPr>
              <a:cxnSpLocks/>
              <a:stCxn id="23" idx="4"/>
              <a:endCxn id="24" idx="0"/>
            </p:cNvCxnSpPr>
            <p:nvPr/>
          </p:nvCxnSpPr>
          <p:spPr>
            <a:xfrm>
              <a:off x="4172779" y="4981420"/>
              <a:ext cx="69424" cy="3247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7" name="TextBox 306">
            <a:extLst>
              <a:ext uri="{FF2B5EF4-FFF2-40B4-BE49-F238E27FC236}">
                <a16:creationId xmlns:a16="http://schemas.microsoft.com/office/drawing/2014/main" id="{D51D05AC-D1CC-B480-AA4A-95027D216F94}"/>
              </a:ext>
            </a:extLst>
          </p:cNvPr>
          <p:cNvSpPr txBox="1"/>
          <p:nvPr/>
        </p:nvSpPr>
        <p:spPr>
          <a:xfrm>
            <a:off x="72737" y="3841610"/>
            <a:ext cx="164500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Artificial Neural Network</a:t>
            </a:r>
          </a:p>
        </p:txBody>
      </p:sp>
      <p:sp>
        <p:nvSpPr>
          <p:cNvPr id="308" name="TextBox 307">
            <a:extLst>
              <a:ext uri="{FF2B5EF4-FFF2-40B4-BE49-F238E27FC236}">
                <a16:creationId xmlns:a16="http://schemas.microsoft.com/office/drawing/2014/main" id="{12CB3B71-4DA4-2557-9A0D-4FFDFE1D5913}"/>
              </a:ext>
            </a:extLst>
          </p:cNvPr>
          <p:cNvSpPr txBox="1"/>
          <p:nvPr/>
        </p:nvSpPr>
        <p:spPr>
          <a:xfrm>
            <a:off x="3191544" y="3840298"/>
            <a:ext cx="1083950" cy="261610"/>
          </a:xfrm>
          <a:prstGeom prst="rect">
            <a:avLst/>
          </a:prstGeom>
          <a:noFill/>
        </p:spPr>
        <p:txBody>
          <a:bodyPr wrap="none" rtlCol="0">
            <a:spAutoFit/>
          </a:bodyPr>
          <a:lstStyle/>
          <a:p>
            <a:pPr algn="ctr"/>
            <a:r>
              <a:rPr lang="en-US" sz="1100" dirty="0">
                <a:latin typeface="Times New Roman" panose="02020603050405020304" pitchFamily="18" charset="0"/>
                <a:cs typeface="Times New Roman" panose="02020603050405020304" pitchFamily="18" charset="0"/>
              </a:rPr>
              <a:t>Random Forest</a:t>
            </a:r>
          </a:p>
        </p:txBody>
      </p:sp>
      <p:sp>
        <p:nvSpPr>
          <p:cNvPr id="310" name="TextBox 309">
            <a:extLst>
              <a:ext uri="{FF2B5EF4-FFF2-40B4-BE49-F238E27FC236}">
                <a16:creationId xmlns:a16="http://schemas.microsoft.com/office/drawing/2014/main" id="{5735B89C-6C27-2E87-355D-2CADC030EED3}"/>
              </a:ext>
            </a:extLst>
          </p:cNvPr>
          <p:cNvSpPr txBox="1"/>
          <p:nvPr/>
        </p:nvSpPr>
        <p:spPr>
          <a:xfrm>
            <a:off x="5992599" y="4419141"/>
            <a:ext cx="1385316" cy="261610"/>
          </a:xfrm>
          <a:prstGeom prst="rect">
            <a:avLst/>
          </a:prstGeom>
          <a:noFill/>
        </p:spPr>
        <p:txBody>
          <a:bodyPr wrap="none" rtlCol="0">
            <a:spAutoFit/>
          </a:bodyPr>
          <a:lstStyle/>
          <a:p>
            <a:pPr algn="ctr"/>
            <a:r>
              <a:rPr lang="en-US" sz="1100" dirty="0">
                <a:latin typeface="Times New Roman" panose="02020603050405020304" pitchFamily="18" charset="0"/>
                <a:cs typeface="Times New Roman" panose="02020603050405020304" pitchFamily="18" charset="0"/>
              </a:rPr>
              <a:t>K-Nearest Neighbors</a:t>
            </a:r>
          </a:p>
        </p:txBody>
      </p:sp>
      <p:grpSp>
        <p:nvGrpSpPr>
          <p:cNvPr id="395" name="Group 394">
            <a:extLst>
              <a:ext uri="{FF2B5EF4-FFF2-40B4-BE49-F238E27FC236}">
                <a16:creationId xmlns:a16="http://schemas.microsoft.com/office/drawing/2014/main" id="{36FA047E-E0C6-1B58-86BD-487964CF612D}"/>
              </a:ext>
            </a:extLst>
          </p:cNvPr>
          <p:cNvGrpSpPr/>
          <p:nvPr/>
        </p:nvGrpSpPr>
        <p:grpSpPr>
          <a:xfrm>
            <a:off x="1729294" y="4103219"/>
            <a:ext cx="4031103" cy="2127081"/>
            <a:chOff x="3129827" y="1907637"/>
            <a:chExt cx="3452561" cy="2177154"/>
          </a:xfrm>
        </p:grpSpPr>
        <p:grpSp>
          <p:nvGrpSpPr>
            <p:cNvPr id="384" name="Group 383">
              <a:extLst>
                <a:ext uri="{FF2B5EF4-FFF2-40B4-BE49-F238E27FC236}">
                  <a16:creationId xmlns:a16="http://schemas.microsoft.com/office/drawing/2014/main" id="{6B2F83B8-65DC-F7CF-D90E-86ACD2A9A913}"/>
                </a:ext>
              </a:extLst>
            </p:cNvPr>
            <p:cNvGrpSpPr/>
            <p:nvPr/>
          </p:nvGrpSpPr>
          <p:grpSpPr>
            <a:xfrm>
              <a:off x="3244592" y="2020127"/>
              <a:ext cx="3245934" cy="1959766"/>
              <a:chOff x="2879947" y="1872922"/>
              <a:chExt cx="4380222" cy="2419292"/>
            </a:xfrm>
          </p:grpSpPr>
          <p:sp>
            <p:nvSpPr>
              <p:cNvPr id="313" name="Rectangle: Rounded Corners 312">
                <a:extLst>
                  <a:ext uri="{FF2B5EF4-FFF2-40B4-BE49-F238E27FC236}">
                    <a16:creationId xmlns:a16="http://schemas.microsoft.com/office/drawing/2014/main" id="{66E2C4D1-9A29-EB77-3A6B-C91451480F7E}"/>
                  </a:ext>
                </a:extLst>
              </p:cNvPr>
              <p:cNvSpPr/>
              <p:nvPr/>
            </p:nvSpPr>
            <p:spPr>
              <a:xfrm>
                <a:off x="4375764" y="1872922"/>
                <a:ext cx="1389082" cy="225972"/>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Times New Roman" panose="02020603050405020304" pitchFamily="18" charset="0"/>
                    <a:cs typeface="Times New Roman" panose="02020603050405020304" pitchFamily="18" charset="0"/>
                  </a:rPr>
                  <a:t>Dataset</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314" name="Rectangle: Rounded Corners 313">
                <a:extLst>
                  <a:ext uri="{FF2B5EF4-FFF2-40B4-BE49-F238E27FC236}">
                    <a16:creationId xmlns:a16="http://schemas.microsoft.com/office/drawing/2014/main" id="{BB059B3C-73A3-84B1-BFBF-69499ABE57E2}"/>
                  </a:ext>
                </a:extLst>
              </p:cNvPr>
              <p:cNvSpPr/>
              <p:nvPr/>
            </p:nvSpPr>
            <p:spPr>
              <a:xfrm>
                <a:off x="3267986" y="2583277"/>
                <a:ext cx="665747" cy="31922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Times New Roman" panose="02020603050405020304" pitchFamily="18" charset="0"/>
                    <a:cs typeface="Times New Roman" panose="02020603050405020304" pitchFamily="18" charset="0"/>
                  </a:rPr>
                  <a:t>DT_1</a:t>
                </a:r>
              </a:p>
            </p:txBody>
          </p:sp>
          <p:sp>
            <p:nvSpPr>
              <p:cNvPr id="317" name="Rectangle: Rounded Corners 316">
                <a:extLst>
                  <a:ext uri="{FF2B5EF4-FFF2-40B4-BE49-F238E27FC236}">
                    <a16:creationId xmlns:a16="http://schemas.microsoft.com/office/drawing/2014/main" id="{F8C8ACA1-F97D-1084-5C6E-43744B37B16B}"/>
                  </a:ext>
                </a:extLst>
              </p:cNvPr>
              <p:cNvSpPr/>
              <p:nvPr/>
            </p:nvSpPr>
            <p:spPr>
              <a:xfrm>
                <a:off x="2879947" y="3113186"/>
                <a:ext cx="665747" cy="319228"/>
              </a:xfrm>
              <a:prstGeom prst="roundRect">
                <a:avLst/>
              </a:prstGeom>
              <a:solidFill>
                <a:schemeClr val="accent2">
                  <a:lumMod val="60000"/>
                  <a:lumOff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18" name="Rectangle: Rounded Corners 317">
                <a:extLst>
                  <a:ext uri="{FF2B5EF4-FFF2-40B4-BE49-F238E27FC236}">
                    <a16:creationId xmlns:a16="http://schemas.microsoft.com/office/drawing/2014/main" id="{01F2A0AD-E68B-E525-2359-B2230579D73B}"/>
                  </a:ext>
                </a:extLst>
              </p:cNvPr>
              <p:cNvSpPr/>
              <p:nvPr/>
            </p:nvSpPr>
            <p:spPr>
              <a:xfrm>
                <a:off x="3614694" y="3121896"/>
                <a:ext cx="665747" cy="31922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19" name="Rectangle: Rounded Corners 318">
                <a:extLst>
                  <a:ext uri="{FF2B5EF4-FFF2-40B4-BE49-F238E27FC236}">
                    <a16:creationId xmlns:a16="http://schemas.microsoft.com/office/drawing/2014/main" id="{99A19899-766A-62CD-6984-BFDC6E90EE63}"/>
                  </a:ext>
                </a:extLst>
              </p:cNvPr>
              <p:cNvSpPr/>
              <p:nvPr/>
            </p:nvSpPr>
            <p:spPr>
              <a:xfrm>
                <a:off x="4734237" y="2568798"/>
                <a:ext cx="665747" cy="31922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Times New Roman" panose="02020603050405020304" pitchFamily="18" charset="0"/>
                    <a:cs typeface="Times New Roman" panose="02020603050405020304" pitchFamily="18" charset="0"/>
                  </a:rPr>
                  <a:t>DT_2</a:t>
                </a:r>
                <a:endParaRPr lang="en-US" sz="1050" b="1" dirty="0">
                  <a:solidFill>
                    <a:schemeClr val="tx1"/>
                  </a:solidFill>
                  <a:latin typeface="Times New Roman" panose="02020603050405020304" pitchFamily="18" charset="0"/>
                  <a:cs typeface="Times New Roman" panose="02020603050405020304" pitchFamily="18" charset="0"/>
                </a:endParaRPr>
              </a:p>
            </p:txBody>
          </p:sp>
          <p:sp>
            <p:nvSpPr>
              <p:cNvPr id="320" name="Rectangle: Rounded Corners 319">
                <a:extLst>
                  <a:ext uri="{FF2B5EF4-FFF2-40B4-BE49-F238E27FC236}">
                    <a16:creationId xmlns:a16="http://schemas.microsoft.com/office/drawing/2014/main" id="{8DF713AF-ADD2-E4AF-49BA-28AA99F486B6}"/>
                  </a:ext>
                </a:extLst>
              </p:cNvPr>
              <p:cNvSpPr/>
              <p:nvPr/>
            </p:nvSpPr>
            <p:spPr>
              <a:xfrm>
                <a:off x="4375764" y="3113870"/>
                <a:ext cx="665747" cy="319228"/>
              </a:xfrm>
              <a:prstGeom prst="roundRect">
                <a:avLst/>
              </a:prstGeom>
              <a:solidFill>
                <a:schemeClr val="accent2">
                  <a:lumMod val="60000"/>
                  <a:lumOff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21" name="Rectangle: Rounded Corners 320">
                <a:extLst>
                  <a:ext uri="{FF2B5EF4-FFF2-40B4-BE49-F238E27FC236}">
                    <a16:creationId xmlns:a16="http://schemas.microsoft.com/office/drawing/2014/main" id="{01A3BAAB-1D9B-D7BF-D011-8BED3647C2E5}"/>
                  </a:ext>
                </a:extLst>
              </p:cNvPr>
              <p:cNvSpPr/>
              <p:nvPr/>
            </p:nvSpPr>
            <p:spPr>
              <a:xfrm>
                <a:off x="5099099" y="3113998"/>
                <a:ext cx="665747" cy="31922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22" name="Rectangle: Rounded Corners 321">
                <a:extLst>
                  <a:ext uri="{FF2B5EF4-FFF2-40B4-BE49-F238E27FC236}">
                    <a16:creationId xmlns:a16="http://schemas.microsoft.com/office/drawing/2014/main" id="{83C9CF72-B6FD-C30A-2CF2-1C73036C3843}"/>
                  </a:ext>
                </a:extLst>
              </p:cNvPr>
              <p:cNvSpPr/>
              <p:nvPr/>
            </p:nvSpPr>
            <p:spPr>
              <a:xfrm>
                <a:off x="6211433" y="2566195"/>
                <a:ext cx="665747" cy="31922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Times New Roman" panose="02020603050405020304" pitchFamily="18" charset="0"/>
                    <a:cs typeface="Times New Roman" panose="02020603050405020304" pitchFamily="18" charset="0"/>
                  </a:rPr>
                  <a:t>DT_3</a:t>
                </a:r>
                <a:endParaRPr lang="en-US" sz="1050" b="1" dirty="0">
                  <a:solidFill>
                    <a:schemeClr val="tx1"/>
                  </a:solidFill>
                  <a:latin typeface="Times New Roman" panose="02020603050405020304" pitchFamily="18" charset="0"/>
                  <a:cs typeface="Times New Roman" panose="02020603050405020304" pitchFamily="18" charset="0"/>
                </a:endParaRPr>
              </a:p>
            </p:txBody>
          </p:sp>
          <p:sp>
            <p:nvSpPr>
              <p:cNvPr id="323" name="Rectangle: Rounded Corners 322">
                <a:extLst>
                  <a:ext uri="{FF2B5EF4-FFF2-40B4-BE49-F238E27FC236}">
                    <a16:creationId xmlns:a16="http://schemas.microsoft.com/office/drawing/2014/main" id="{D8A07FAD-6BFB-5FBF-AC6D-DCC31599F45E}"/>
                  </a:ext>
                </a:extLst>
              </p:cNvPr>
              <p:cNvSpPr/>
              <p:nvPr/>
            </p:nvSpPr>
            <p:spPr>
              <a:xfrm>
                <a:off x="5860169" y="3101062"/>
                <a:ext cx="665747" cy="31922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24" name="Rectangle: Rounded Corners 323">
                <a:extLst>
                  <a:ext uri="{FF2B5EF4-FFF2-40B4-BE49-F238E27FC236}">
                    <a16:creationId xmlns:a16="http://schemas.microsoft.com/office/drawing/2014/main" id="{7EFEC6D1-3E1C-DB61-A69B-507A38426B06}"/>
                  </a:ext>
                </a:extLst>
              </p:cNvPr>
              <p:cNvSpPr/>
              <p:nvPr/>
            </p:nvSpPr>
            <p:spPr>
              <a:xfrm>
                <a:off x="6594422" y="3104566"/>
                <a:ext cx="665747" cy="319228"/>
              </a:xfrm>
              <a:prstGeom prst="roundRect">
                <a:avLst/>
              </a:prstGeom>
              <a:solidFill>
                <a:schemeClr val="accent6">
                  <a:lumMod val="60000"/>
                  <a:lumOff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326" name="Straight Arrow Connector 325">
                <a:extLst>
                  <a:ext uri="{FF2B5EF4-FFF2-40B4-BE49-F238E27FC236}">
                    <a16:creationId xmlns:a16="http://schemas.microsoft.com/office/drawing/2014/main" id="{AD891E72-B51A-E844-42D1-3CF71BCD5D2B}"/>
                  </a:ext>
                </a:extLst>
              </p:cNvPr>
              <p:cNvCxnSpPr>
                <a:cxnSpLocks/>
                <a:stCxn id="313" idx="2"/>
                <a:endCxn id="314" idx="0"/>
              </p:cNvCxnSpPr>
              <p:nvPr/>
            </p:nvCxnSpPr>
            <p:spPr>
              <a:xfrm flipH="1">
                <a:off x="3600860" y="2098894"/>
                <a:ext cx="1469445" cy="4843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3320509F-C36E-F4CC-6ABA-8075704384DA}"/>
                  </a:ext>
                </a:extLst>
              </p:cNvPr>
              <p:cNvCxnSpPr>
                <a:cxnSpLocks/>
                <a:stCxn id="313" idx="2"/>
                <a:endCxn id="319" idx="0"/>
              </p:cNvCxnSpPr>
              <p:nvPr/>
            </p:nvCxnSpPr>
            <p:spPr>
              <a:xfrm flipH="1">
                <a:off x="5067111" y="2098894"/>
                <a:ext cx="3194" cy="4699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EDCB07FA-FE95-B356-FD94-B0618D93FCD3}"/>
                  </a:ext>
                </a:extLst>
              </p:cNvPr>
              <p:cNvCxnSpPr>
                <a:cxnSpLocks/>
                <a:stCxn id="313" idx="2"/>
                <a:endCxn id="322" idx="0"/>
              </p:cNvCxnSpPr>
              <p:nvPr/>
            </p:nvCxnSpPr>
            <p:spPr>
              <a:xfrm>
                <a:off x="5070305" y="2098894"/>
                <a:ext cx="1474002" cy="467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18A726B0-8EF0-74F1-08D9-7A5525207D6D}"/>
                  </a:ext>
                </a:extLst>
              </p:cNvPr>
              <p:cNvCxnSpPr>
                <a:stCxn id="314" idx="2"/>
                <a:endCxn id="317" idx="0"/>
              </p:cNvCxnSpPr>
              <p:nvPr/>
            </p:nvCxnSpPr>
            <p:spPr>
              <a:xfrm flipH="1">
                <a:off x="3212821" y="2902505"/>
                <a:ext cx="388039" cy="210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4400018-3201-2291-C8B0-54AA2A1F0503}"/>
                  </a:ext>
                </a:extLst>
              </p:cNvPr>
              <p:cNvCxnSpPr>
                <a:stCxn id="314" idx="2"/>
                <a:endCxn id="318" idx="0"/>
              </p:cNvCxnSpPr>
              <p:nvPr/>
            </p:nvCxnSpPr>
            <p:spPr>
              <a:xfrm>
                <a:off x="3600860" y="2902505"/>
                <a:ext cx="346708" cy="2193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A53FB948-E99F-B10C-0746-D8BF9482F3EE}"/>
                  </a:ext>
                </a:extLst>
              </p:cNvPr>
              <p:cNvCxnSpPr>
                <a:stCxn id="319" idx="2"/>
                <a:endCxn id="320" idx="0"/>
              </p:cNvCxnSpPr>
              <p:nvPr/>
            </p:nvCxnSpPr>
            <p:spPr>
              <a:xfrm flipH="1">
                <a:off x="4708638" y="2888026"/>
                <a:ext cx="358473" cy="225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16BD72F9-2957-4F7F-6EEE-C5528F2E62D0}"/>
                  </a:ext>
                </a:extLst>
              </p:cNvPr>
              <p:cNvCxnSpPr>
                <a:stCxn id="319" idx="2"/>
                <a:endCxn id="321" idx="0"/>
              </p:cNvCxnSpPr>
              <p:nvPr/>
            </p:nvCxnSpPr>
            <p:spPr>
              <a:xfrm>
                <a:off x="5067111" y="2888026"/>
                <a:ext cx="364862" cy="2259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FB8EC135-A1F3-60D3-EFD0-3CAC33B3CA2C}"/>
                  </a:ext>
                </a:extLst>
              </p:cNvPr>
              <p:cNvCxnSpPr>
                <a:stCxn id="322" idx="2"/>
                <a:endCxn id="323" idx="0"/>
              </p:cNvCxnSpPr>
              <p:nvPr/>
            </p:nvCxnSpPr>
            <p:spPr>
              <a:xfrm flipH="1">
                <a:off x="6193043" y="2885423"/>
                <a:ext cx="351264" cy="2156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E63F310B-0F4C-CA07-BD9A-DB66E113F90F}"/>
                  </a:ext>
                </a:extLst>
              </p:cNvPr>
              <p:cNvCxnSpPr>
                <a:stCxn id="322" idx="2"/>
                <a:endCxn id="324" idx="0"/>
              </p:cNvCxnSpPr>
              <p:nvPr/>
            </p:nvCxnSpPr>
            <p:spPr>
              <a:xfrm>
                <a:off x="6544307" y="2885423"/>
                <a:ext cx="382989" cy="2191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3" name="Rectangle: Rounded Corners 372">
                <a:extLst>
                  <a:ext uri="{FF2B5EF4-FFF2-40B4-BE49-F238E27FC236}">
                    <a16:creationId xmlns:a16="http://schemas.microsoft.com/office/drawing/2014/main" id="{9214D71C-C383-3124-E4A8-463A4DF32DE4}"/>
                  </a:ext>
                </a:extLst>
              </p:cNvPr>
              <p:cNvSpPr/>
              <p:nvPr/>
            </p:nvSpPr>
            <p:spPr>
              <a:xfrm>
                <a:off x="4142385" y="3646645"/>
                <a:ext cx="1793554" cy="225844"/>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latin typeface="Times New Roman" panose="02020603050405020304" pitchFamily="18" charset="0"/>
                    <a:cs typeface="Times New Roman" panose="02020603050405020304" pitchFamily="18" charset="0"/>
                  </a:rPr>
                  <a:t>Majority Vote Taken</a:t>
                </a:r>
              </a:p>
            </p:txBody>
          </p:sp>
          <p:sp>
            <p:nvSpPr>
              <p:cNvPr id="374" name="Rectangle: Rounded Corners 373">
                <a:extLst>
                  <a:ext uri="{FF2B5EF4-FFF2-40B4-BE49-F238E27FC236}">
                    <a16:creationId xmlns:a16="http://schemas.microsoft.com/office/drawing/2014/main" id="{E7E510A1-BB13-2E52-11DE-5BBCB8B0CC53}"/>
                  </a:ext>
                </a:extLst>
              </p:cNvPr>
              <p:cNvSpPr/>
              <p:nvPr/>
            </p:nvSpPr>
            <p:spPr>
              <a:xfrm>
                <a:off x="4138667" y="4066370"/>
                <a:ext cx="1793554" cy="225844"/>
              </a:xfrm>
              <a:prstGeom prst="roundRect">
                <a:avLst/>
              </a:prstGeom>
              <a:solidFill>
                <a:schemeClr val="accent2">
                  <a:lumMod val="60000"/>
                  <a:lumOff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latin typeface="Times New Roman" panose="02020603050405020304" pitchFamily="18" charset="0"/>
                    <a:cs typeface="Times New Roman" panose="02020603050405020304" pitchFamily="18" charset="0"/>
                  </a:rPr>
                  <a:t>Final Prediction</a:t>
                </a:r>
              </a:p>
            </p:txBody>
          </p:sp>
          <p:cxnSp>
            <p:nvCxnSpPr>
              <p:cNvPr id="376" name="Straight Arrow Connector 375">
                <a:extLst>
                  <a:ext uri="{FF2B5EF4-FFF2-40B4-BE49-F238E27FC236}">
                    <a16:creationId xmlns:a16="http://schemas.microsoft.com/office/drawing/2014/main" id="{D4CAB2AE-3E10-318E-D63C-3B29C40A7461}"/>
                  </a:ext>
                </a:extLst>
              </p:cNvPr>
              <p:cNvCxnSpPr>
                <a:stCxn id="317" idx="2"/>
                <a:endCxn id="373" idx="1"/>
              </p:cNvCxnSpPr>
              <p:nvPr/>
            </p:nvCxnSpPr>
            <p:spPr>
              <a:xfrm>
                <a:off x="3212821" y="3432414"/>
                <a:ext cx="929564" cy="3271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636E5F02-40C1-3038-DA8A-2E108DBAF756}"/>
                  </a:ext>
                </a:extLst>
              </p:cNvPr>
              <p:cNvCxnSpPr>
                <a:stCxn id="320" idx="2"/>
                <a:endCxn id="373" idx="0"/>
              </p:cNvCxnSpPr>
              <p:nvPr/>
            </p:nvCxnSpPr>
            <p:spPr>
              <a:xfrm>
                <a:off x="4708638" y="3433098"/>
                <a:ext cx="330524" cy="2135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EF637194-3AF2-600B-4AD8-9032E0806D99}"/>
                  </a:ext>
                </a:extLst>
              </p:cNvPr>
              <p:cNvCxnSpPr>
                <a:stCxn id="324" idx="2"/>
                <a:endCxn id="373" idx="3"/>
              </p:cNvCxnSpPr>
              <p:nvPr/>
            </p:nvCxnSpPr>
            <p:spPr>
              <a:xfrm flipH="1">
                <a:off x="5935939" y="3423794"/>
                <a:ext cx="991357" cy="3357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0B537AFD-76D2-F1F3-0C21-FAF101C3A703}"/>
                  </a:ext>
                </a:extLst>
              </p:cNvPr>
              <p:cNvCxnSpPr>
                <a:stCxn id="373" idx="2"/>
                <a:endCxn id="374" idx="0"/>
              </p:cNvCxnSpPr>
              <p:nvPr/>
            </p:nvCxnSpPr>
            <p:spPr>
              <a:xfrm flipH="1">
                <a:off x="5035444" y="3872489"/>
                <a:ext cx="3718" cy="1938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4" name="Rectangle 393">
              <a:extLst>
                <a:ext uri="{FF2B5EF4-FFF2-40B4-BE49-F238E27FC236}">
                  <a16:creationId xmlns:a16="http://schemas.microsoft.com/office/drawing/2014/main" id="{2065209B-648F-94E6-B72C-75D71F1E56C3}"/>
                </a:ext>
              </a:extLst>
            </p:cNvPr>
            <p:cNvSpPr/>
            <p:nvPr/>
          </p:nvSpPr>
          <p:spPr>
            <a:xfrm>
              <a:off x="3129827" y="1907637"/>
              <a:ext cx="3452561" cy="2177154"/>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6" name="Rectangle 395">
            <a:extLst>
              <a:ext uri="{FF2B5EF4-FFF2-40B4-BE49-F238E27FC236}">
                <a16:creationId xmlns:a16="http://schemas.microsoft.com/office/drawing/2014/main" id="{553D56E7-1B5C-FF27-E97F-14B194CC592E}"/>
              </a:ext>
            </a:extLst>
          </p:cNvPr>
          <p:cNvSpPr/>
          <p:nvPr/>
        </p:nvSpPr>
        <p:spPr>
          <a:xfrm>
            <a:off x="4398795" y="3840298"/>
            <a:ext cx="1300963" cy="1706523"/>
          </a:xfrm>
          <a:prstGeom prst="rect">
            <a:avLst/>
          </a:prstGeom>
          <a:noFill/>
          <a:ln w="1905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TextBox 396">
            <a:extLst>
              <a:ext uri="{FF2B5EF4-FFF2-40B4-BE49-F238E27FC236}">
                <a16:creationId xmlns:a16="http://schemas.microsoft.com/office/drawing/2014/main" id="{E97BD3DB-2D28-D3DB-A559-0BCE6D2F78B0}"/>
              </a:ext>
            </a:extLst>
          </p:cNvPr>
          <p:cNvSpPr txBox="1"/>
          <p:nvPr/>
        </p:nvSpPr>
        <p:spPr>
          <a:xfrm>
            <a:off x="4532948" y="3843660"/>
            <a:ext cx="1032655" cy="261610"/>
          </a:xfrm>
          <a:prstGeom prst="rect">
            <a:avLst/>
          </a:prstGeom>
          <a:noFill/>
        </p:spPr>
        <p:txBody>
          <a:bodyPr wrap="none" rtlCol="0">
            <a:spAutoFit/>
          </a:bodyPr>
          <a:lstStyle/>
          <a:p>
            <a:pPr algn="ctr"/>
            <a:r>
              <a:rPr lang="en-US" sz="1100" dirty="0">
                <a:latin typeface="Times New Roman" panose="02020603050405020304" pitchFamily="18" charset="0"/>
                <a:cs typeface="Times New Roman" panose="02020603050405020304" pitchFamily="18" charset="0"/>
              </a:rPr>
              <a:t>Decision Trees</a:t>
            </a:r>
          </a:p>
        </p:txBody>
      </p:sp>
      <p:sp>
        <p:nvSpPr>
          <p:cNvPr id="398" name="TextBox 397">
            <a:extLst>
              <a:ext uri="{FF2B5EF4-FFF2-40B4-BE49-F238E27FC236}">
                <a16:creationId xmlns:a16="http://schemas.microsoft.com/office/drawing/2014/main" id="{CDE0B13F-CFD6-7EAC-6FBB-27A761CB9522}"/>
              </a:ext>
            </a:extLst>
          </p:cNvPr>
          <p:cNvSpPr txBox="1"/>
          <p:nvPr/>
        </p:nvSpPr>
        <p:spPr>
          <a:xfrm>
            <a:off x="99259" y="2096768"/>
            <a:ext cx="5495068" cy="1615827"/>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Results:</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sym typeface="Wingdings" panose="05000000000000000000" pitchFamily="2" charset="2"/>
              </a:rPr>
              <a:t>Proved that it is possible to train a ML-based anomaly detection systems on artificial data generated through simulation.</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sym typeface="Wingdings" panose="05000000000000000000" pitchFamily="2" charset="2"/>
              </a:rPr>
              <a:t>Provides a good case for safe and effective cyber security implementation.</a:t>
            </a:r>
          </a:p>
          <a:p>
            <a:pPr marL="171450" indent="-1714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sym typeface="Wingdings" panose="05000000000000000000" pitchFamily="2" charset="2"/>
            </a:endParaRPr>
          </a:p>
          <a:p>
            <a:pPr marL="342900" indent="-171450">
              <a:buFont typeface="+mj-lt"/>
              <a:buAutoNum type="arabicParenR"/>
              <a:tabLst>
                <a:tab pos="1943100" algn="l"/>
              </a:tabLst>
            </a:pPr>
            <a:endParaRPr lang="en-US" sz="1200" dirty="0">
              <a:latin typeface="Times New Roman" panose="02020603050405020304" pitchFamily="18" charset="0"/>
              <a:cs typeface="Times New Roman" panose="02020603050405020304" pitchFamily="18" charset="0"/>
            </a:endParaRPr>
          </a:p>
        </p:txBody>
      </p:sp>
      <p:pic>
        <p:nvPicPr>
          <p:cNvPr id="399" name="Picture 398">
            <a:extLst>
              <a:ext uri="{FF2B5EF4-FFF2-40B4-BE49-F238E27FC236}">
                <a16:creationId xmlns:a16="http://schemas.microsoft.com/office/drawing/2014/main" id="{69893B3D-1847-0F5D-92DB-DBBE8B102AA4}"/>
              </a:ext>
            </a:extLst>
          </p:cNvPr>
          <p:cNvPicPr>
            <a:picLocks noChangeAspect="1"/>
          </p:cNvPicPr>
          <p:nvPr/>
        </p:nvPicPr>
        <p:blipFill rotWithShape="1">
          <a:blip r:embed="rId4"/>
          <a:srcRect l="44031" t="10962" r="42031" b="5055"/>
          <a:stretch/>
        </p:blipFill>
        <p:spPr>
          <a:xfrm>
            <a:off x="7964283" y="1400174"/>
            <a:ext cx="590550" cy="2028826"/>
          </a:xfrm>
          <a:prstGeom prst="rect">
            <a:avLst/>
          </a:prstGeom>
          <a:ln w="28575">
            <a:solidFill>
              <a:srgbClr val="FF0000"/>
            </a:solidFill>
          </a:ln>
        </p:spPr>
      </p:pic>
      <p:pic>
        <p:nvPicPr>
          <p:cNvPr id="400" name="Picture 399">
            <a:extLst>
              <a:ext uri="{FF2B5EF4-FFF2-40B4-BE49-F238E27FC236}">
                <a16:creationId xmlns:a16="http://schemas.microsoft.com/office/drawing/2014/main" id="{B129C170-61E6-A380-07AE-598F9FE253C3}"/>
              </a:ext>
            </a:extLst>
          </p:cNvPr>
          <p:cNvPicPr>
            <a:picLocks noChangeAspect="1"/>
          </p:cNvPicPr>
          <p:nvPr/>
        </p:nvPicPr>
        <p:blipFill rotWithShape="1">
          <a:blip r:embed="rId4"/>
          <a:srcRect l="70264" t="10663" r="2802" b="5661"/>
          <a:stretch/>
        </p:blipFill>
        <p:spPr>
          <a:xfrm>
            <a:off x="10494984" y="1417756"/>
            <a:ext cx="1141201" cy="2021406"/>
          </a:xfrm>
          <a:prstGeom prst="rect">
            <a:avLst/>
          </a:prstGeom>
          <a:ln w="28575">
            <a:solidFill>
              <a:srgbClr val="FF0000"/>
            </a:solidFill>
          </a:ln>
        </p:spPr>
      </p:pic>
      <p:sp>
        <p:nvSpPr>
          <p:cNvPr id="401" name="Rectangle 400">
            <a:extLst>
              <a:ext uri="{FF2B5EF4-FFF2-40B4-BE49-F238E27FC236}">
                <a16:creationId xmlns:a16="http://schemas.microsoft.com/office/drawing/2014/main" id="{43424673-09F0-A01C-D9BA-980E988D6888}"/>
              </a:ext>
            </a:extLst>
          </p:cNvPr>
          <p:cNvSpPr/>
          <p:nvPr/>
        </p:nvSpPr>
        <p:spPr>
          <a:xfrm>
            <a:off x="9532838" y="4065536"/>
            <a:ext cx="590550" cy="20517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103D0341-18F5-E64B-2B2E-9D7D1FD639C4}"/>
              </a:ext>
            </a:extLst>
          </p:cNvPr>
          <p:cNvSpPr/>
          <p:nvPr/>
        </p:nvSpPr>
        <p:spPr>
          <a:xfrm>
            <a:off x="10677670" y="4066204"/>
            <a:ext cx="1128690" cy="20517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7" name="Straight Arrow Connector 406">
            <a:extLst>
              <a:ext uri="{FF2B5EF4-FFF2-40B4-BE49-F238E27FC236}">
                <a16:creationId xmlns:a16="http://schemas.microsoft.com/office/drawing/2014/main" id="{867A3AC6-3D77-D06B-9FA0-E7DD581E33DB}"/>
              </a:ext>
            </a:extLst>
          </p:cNvPr>
          <p:cNvCxnSpPr>
            <a:cxnSpLocks/>
          </p:cNvCxnSpPr>
          <p:nvPr/>
        </p:nvCxnSpPr>
        <p:spPr>
          <a:xfrm>
            <a:off x="9620117" y="3409950"/>
            <a:ext cx="8436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8" name="TextBox 407">
            <a:extLst>
              <a:ext uri="{FF2B5EF4-FFF2-40B4-BE49-F238E27FC236}">
                <a16:creationId xmlns:a16="http://schemas.microsoft.com/office/drawing/2014/main" id="{4EB37F82-5D0E-8108-BCB9-9189AE077D00}"/>
              </a:ext>
            </a:extLst>
          </p:cNvPr>
          <p:cNvSpPr txBox="1"/>
          <p:nvPr/>
        </p:nvSpPr>
        <p:spPr>
          <a:xfrm>
            <a:off x="8986937" y="2875718"/>
            <a:ext cx="1734145" cy="646331"/>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sym typeface="Wingdings" panose="05000000000000000000" pitchFamily="2" charset="2"/>
              </a:rPr>
              <a:t>Faster training speed: good for evolving systems</a:t>
            </a:r>
            <a:endParaRPr lang="en-US" sz="1100" dirty="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414" name="TextBox 413">
            <a:extLst>
              <a:ext uri="{FF2B5EF4-FFF2-40B4-BE49-F238E27FC236}">
                <a16:creationId xmlns:a16="http://schemas.microsoft.com/office/drawing/2014/main" id="{6BFDEC0F-869D-469B-2F91-AB77E2CCFCD6}"/>
              </a:ext>
            </a:extLst>
          </p:cNvPr>
          <p:cNvSpPr txBox="1"/>
          <p:nvPr/>
        </p:nvSpPr>
        <p:spPr>
          <a:xfrm>
            <a:off x="8452176" y="2220623"/>
            <a:ext cx="1734145" cy="276999"/>
          </a:xfrm>
          <a:prstGeom prst="rect">
            <a:avLst/>
          </a:prstGeom>
          <a:noFill/>
        </p:spPr>
        <p:txBody>
          <a:bodyPr wrap="square" rtlCol="0">
            <a:spAutoFit/>
          </a:bodyPr>
          <a:lstStyle/>
          <a:p>
            <a:pPr algn="r"/>
            <a:r>
              <a:rPr lang="en-US" sz="1200" dirty="0">
                <a:latin typeface="Times New Roman" panose="02020603050405020304" pitchFamily="18" charset="0"/>
                <a:cs typeface="Times New Roman" panose="02020603050405020304" pitchFamily="18" charset="0"/>
                <a:sym typeface="Wingdings" panose="05000000000000000000" pitchFamily="2" charset="2"/>
              </a:rPr>
              <a:t>Slower training speed</a:t>
            </a:r>
            <a:endParaRPr lang="en-US" sz="1100" dirty="0">
              <a:latin typeface="Times New Roman" panose="02020603050405020304" pitchFamily="18" charset="0"/>
              <a:cs typeface="Times New Roman" panose="02020603050405020304" pitchFamily="18" charset="0"/>
              <a:sym typeface="Wingdings" panose="05000000000000000000" pitchFamily="2" charset="2"/>
            </a:endParaRPr>
          </a:p>
        </p:txBody>
      </p:sp>
      <p:cxnSp>
        <p:nvCxnSpPr>
          <p:cNvPr id="415" name="Straight Arrow Connector 414">
            <a:extLst>
              <a:ext uri="{FF2B5EF4-FFF2-40B4-BE49-F238E27FC236}">
                <a16:creationId xmlns:a16="http://schemas.microsoft.com/office/drawing/2014/main" id="{CD07F63D-1500-639F-03D8-FDF84E1601E7}"/>
              </a:ext>
            </a:extLst>
          </p:cNvPr>
          <p:cNvCxnSpPr>
            <a:cxnSpLocks/>
          </p:cNvCxnSpPr>
          <p:nvPr/>
        </p:nvCxnSpPr>
        <p:spPr>
          <a:xfrm flipH="1">
            <a:off x="8627665" y="2504659"/>
            <a:ext cx="8436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90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wipe(down)">
                                      <p:cBhvr>
                                        <p:cTn id="7" dur="500"/>
                                        <p:tgtEl>
                                          <p:spTgt spid="40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2"/>
                                        </p:tgtEl>
                                        <p:attrNameLst>
                                          <p:attrName>style.visibility</p:attrName>
                                        </p:attrNameLst>
                                      </p:cBhvr>
                                      <p:to>
                                        <p:strVal val="visible"/>
                                      </p:to>
                                    </p:set>
                                    <p:animEffect transition="in" filter="wipe(down)">
                                      <p:cBhvr>
                                        <p:cTn id="10" dur="500"/>
                                        <p:tgtEl>
                                          <p:spTgt spid="402"/>
                                        </p:tgtEl>
                                      </p:cBhvr>
                                    </p:animEffect>
                                  </p:childTnLst>
                                </p:cTn>
                              </p:par>
                              <p:par>
                                <p:cTn id="11" presetID="22" presetClass="entr" presetSubtype="4" fill="hold" nodeType="withEffect">
                                  <p:stCondLst>
                                    <p:cond delay="0"/>
                                  </p:stCondLst>
                                  <p:childTnLst>
                                    <p:set>
                                      <p:cBhvr>
                                        <p:cTn id="12" dur="1" fill="hold">
                                          <p:stCondLst>
                                            <p:cond delay="0"/>
                                          </p:stCondLst>
                                        </p:cTn>
                                        <p:tgtEl>
                                          <p:spTgt spid="399"/>
                                        </p:tgtEl>
                                        <p:attrNameLst>
                                          <p:attrName>style.visibility</p:attrName>
                                        </p:attrNameLst>
                                      </p:cBhvr>
                                      <p:to>
                                        <p:strVal val="visible"/>
                                      </p:to>
                                    </p:set>
                                    <p:animEffect transition="in" filter="wipe(down)">
                                      <p:cBhvr>
                                        <p:cTn id="13" dur="500"/>
                                        <p:tgtEl>
                                          <p:spTgt spid="399"/>
                                        </p:tgtEl>
                                      </p:cBhvr>
                                    </p:animEffect>
                                  </p:childTnLst>
                                </p:cTn>
                              </p:par>
                              <p:par>
                                <p:cTn id="14" presetID="22" presetClass="entr" presetSubtype="4" fill="hold" nodeType="withEffect">
                                  <p:stCondLst>
                                    <p:cond delay="0"/>
                                  </p:stCondLst>
                                  <p:childTnLst>
                                    <p:set>
                                      <p:cBhvr>
                                        <p:cTn id="15" dur="1" fill="hold">
                                          <p:stCondLst>
                                            <p:cond delay="0"/>
                                          </p:stCondLst>
                                        </p:cTn>
                                        <p:tgtEl>
                                          <p:spTgt spid="400"/>
                                        </p:tgtEl>
                                        <p:attrNameLst>
                                          <p:attrName>style.visibility</p:attrName>
                                        </p:attrNameLst>
                                      </p:cBhvr>
                                      <p:to>
                                        <p:strVal val="visible"/>
                                      </p:to>
                                    </p:set>
                                    <p:animEffect transition="in" filter="wipe(down)">
                                      <p:cBhvr>
                                        <p:cTn id="16" dur="500"/>
                                        <p:tgtEl>
                                          <p:spTgt spid="40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15"/>
                                        </p:tgtEl>
                                        <p:attrNameLst>
                                          <p:attrName>style.visibility</p:attrName>
                                        </p:attrNameLst>
                                      </p:cBhvr>
                                      <p:to>
                                        <p:strVal val="visible"/>
                                      </p:to>
                                    </p:set>
                                    <p:animEffect transition="in" filter="wipe(down)">
                                      <p:cBhvr>
                                        <p:cTn id="21" dur="500"/>
                                        <p:tgtEl>
                                          <p:spTgt spid="4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14"/>
                                        </p:tgtEl>
                                        <p:attrNameLst>
                                          <p:attrName>style.visibility</p:attrName>
                                        </p:attrNameLst>
                                      </p:cBhvr>
                                      <p:to>
                                        <p:strVal val="visible"/>
                                      </p:to>
                                    </p:set>
                                    <p:animEffect transition="in" filter="wipe(down)">
                                      <p:cBhvr>
                                        <p:cTn id="24" dur="500"/>
                                        <p:tgtEl>
                                          <p:spTgt spid="4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07"/>
                                        </p:tgtEl>
                                        <p:attrNameLst>
                                          <p:attrName>style.visibility</p:attrName>
                                        </p:attrNameLst>
                                      </p:cBhvr>
                                      <p:to>
                                        <p:strVal val="visible"/>
                                      </p:to>
                                    </p:set>
                                    <p:animEffect transition="in" filter="wipe(down)">
                                      <p:cBhvr>
                                        <p:cTn id="29" dur="500"/>
                                        <p:tgtEl>
                                          <p:spTgt spid="40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08"/>
                                        </p:tgtEl>
                                        <p:attrNameLst>
                                          <p:attrName>style.visibility</p:attrName>
                                        </p:attrNameLst>
                                      </p:cBhvr>
                                      <p:to>
                                        <p:strVal val="visible"/>
                                      </p:to>
                                    </p:set>
                                    <p:animEffect transition="in" filter="wipe(down)">
                                      <p:cBhvr>
                                        <p:cTn id="32"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animBg="1"/>
      <p:bldP spid="402" grpId="0" animBg="1"/>
      <p:bldP spid="408" grpId="0"/>
      <p:bldP spid="4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0" y="685026"/>
            <a:ext cx="12017081" cy="5838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Digital Twin Validation:</a:t>
            </a:r>
            <a:br>
              <a:rPr lang="en-US"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Problem Statement &amp; Current Methods</a:t>
            </a:r>
            <a:endParaRPr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AB0079DE-2BC1-BA46-3F16-68E20F62C39A}"/>
              </a:ext>
            </a:extLst>
          </p:cNvPr>
          <p:cNvSpPr txBox="1">
            <a:spLocks/>
          </p:cNvSpPr>
          <p:nvPr/>
        </p:nvSpPr>
        <p:spPr>
          <a:xfrm>
            <a:off x="11625255" y="6443637"/>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18</a:t>
            </a:fld>
            <a:endParaRPr lang="en-US" dirty="0"/>
          </a:p>
        </p:txBody>
      </p:sp>
      <p:sp>
        <p:nvSpPr>
          <p:cNvPr id="13" name="Content Placeholder 3">
            <a:extLst>
              <a:ext uri="{FF2B5EF4-FFF2-40B4-BE49-F238E27FC236}">
                <a16:creationId xmlns:a16="http://schemas.microsoft.com/office/drawing/2014/main" id="{BAE8DFBD-22AE-F227-15C0-72B46A5F68F9}"/>
              </a:ext>
            </a:extLst>
          </p:cNvPr>
          <p:cNvSpPr txBox="1">
            <a:spLocks/>
          </p:cNvSpPr>
          <p:nvPr/>
        </p:nvSpPr>
        <p:spPr>
          <a:xfrm>
            <a:off x="144048" y="1940151"/>
            <a:ext cx="8647527" cy="406284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700" b="1" dirty="0">
                <a:latin typeface="Times New Roman" panose="02020603050405020304" pitchFamily="18" charset="0"/>
                <a:cs typeface="Times New Roman" panose="02020603050405020304" pitchFamily="18" charset="0"/>
              </a:rPr>
              <a:t>Problem Statement</a:t>
            </a:r>
          </a:p>
          <a:p>
            <a:r>
              <a:rPr lang="en-US" dirty="0">
                <a:latin typeface="Times New Roman" panose="02020603050405020304" pitchFamily="18" charset="0"/>
                <a:cs typeface="Times New Roman" panose="02020603050405020304" pitchFamily="18" charset="0"/>
              </a:rPr>
              <a:t>Validating digital twins is challenging due to the complexity of accurately representing physical systems and the need for specific similarity measures. There is no standardized validation framework, leading to discrepancies in approaches and concerns about the reliability and security of digital twins. The application of machine learning in establishing similarity measures for validation is still underdeveloped. There is a need for innovative methods to ensure the fidelity and practical application of digital twins across various industries.</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Current Methods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Grieves Tests of Virtuality (GTV) </a:t>
            </a:r>
            <a:r>
              <a:rPr lang="en-US" sz="1100" dirty="0">
                <a:latin typeface="Times New Roman" panose="02020603050405020304" pitchFamily="18" charset="0"/>
                <a:cs typeface="Times New Roman" panose="02020603050405020304" pitchFamily="18" charset="0"/>
              </a:rPr>
              <a:t>[10][15]</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Statistical methods </a:t>
            </a:r>
            <a:r>
              <a:rPr lang="en-US" sz="1200" dirty="0">
                <a:latin typeface="Times New Roman" panose="02020603050405020304" pitchFamily="18" charset="0"/>
                <a:cs typeface="Times New Roman" panose="02020603050405020304" pitchFamily="18" charset="0"/>
              </a:rPr>
              <a:t>(Uncertainty evaluation, Higher-Order Singular Value Decomposition, Divergence testing)</a:t>
            </a:r>
            <a:r>
              <a:rPr lang="en-US" sz="1100" dirty="0">
                <a:latin typeface="Times New Roman" panose="02020603050405020304" pitchFamily="18" charset="0"/>
                <a:cs typeface="Times New Roman" panose="02020603050405020304" pitchFamily="18" charset="0"/>
              </a:rPr>
              <a:t>[16][17][18][19]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Correspondence Measures </a:t>
            </a:r>
            <a:r>
              <a:rPr lang="en-US" sz="1100" dirty="0">
                <a:latin typeface="Times New Roman" panose="02020603050405020304" pitchFamily="18" charset="0"/>
                <a:cs typeface="Times New Roman" panose="02020603050405020304" pitchFamily="18" charset="0"/>
              </a:rPr>
              <a:t>[20]</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Trace Alignment </a:t>
            </a:r>
            <a:r>
              <a:rPr lang="en-US" sz="1100" dirty="0">
                <a:latin typeface="Times New Roman" panose="02020603050405020304" pitchFamily="18" charset="0"/>
                <a:cs typeface="Times New Roman" panose="02020603050405020304" pitchFamily="18" charset="0"/>
              </a:rPr>
              <a:t>[21]</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Data-Driven Validation </a:t>
            </a:r>
            <a:r>
              <a:rPr lang="en-US" sz="1200" dirty="0">
                <a:latin typeface="Times New Roman" panose="02020603050405020304" pitchFamily="18" charset="0"/>
                <a:cs typeface="Times New Roman" panose="02020603050405020304" pitchFamily="18" charset="0"/>
              </a:rPr>
              <a:t>(surrogate- modelling) </a:t>
            </a:r>
            <a:r>
              <a:rPr lang="en-US" sz="1100" dirty="0">
                <a:latin typeface="Times New Roman" panose="02020603050405020304" pitchFamily="18" charset="0"/>
                <a:cs typeface="Times New Roman" panose="02020603050405020304" pitchFamily="18" charset="0"/>
              </a:rPr>
              <a:t>[22]</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Relevant Definitions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V&amp;V – verification and validation</a:t>
            </a:r>
            <a:endParaRPr lang="en-US" sz="1600" dirty="0">
              <a:latin typeface="Times New Roman" panose="02020603050405020304" pitchFamily="18" charset="0"/>
              <a:cs typeface="Times New Roman" panose="02020603050405020304" pitchFamily="18" charset="0"/>
            </a:endParaRPr>
          </a:p>
        </p:txBody>
      </p:sp>
      <p:pic>
        <p:nvPicPr>
          <p:cNvPr id="1030" name="Picture 6">
            <a:extLst>
              <a:ext uri="{FF2B5EF4-FFF2-40B4-BE49-F238E27FC236}">
                <a16:creationId xmlns:a16="http://schemas.microsoft.com/office/drawing/2014/main" id="{93E1C606-E0FE-A0BD-AF27-215E94BA1C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059"/>
          <a:stretch/>
        </p:blipFill>
        <p:spPr bwMode="auto">
          <a:xfrm>
            <a:off x="8458749" y="3638550"/>
            <a:ext cx="3734189" cy="270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979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0" y="685027"/>
            <a:ext cx="12017081" cy="5838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Digital Twin Validation:</a:t>
            </a:r>
            <a:br>
              <a:rPr lang="en-US" b="1" dirty="0">
                <a:latin typeface="Times New Roman" panose="02020603050405020304" pitchFamily="18" charset="0"/>
                <a:cs typeface="Times New Roman" panose="02020603050405020304" pitchFamily="18" charset="0"/>
              </a:rPr>
            </a:br>
            <a:r>
              <a:rPr lang="en-US" sz="2400" b="1" dirty="0" err="1">
                <a:latin typeface="Times New Roman" panose="02020603050405020304" pitchFamily="18" charset="0"/>
                <a:cs typeface="Times New Roman" panose="02020603050405020304" pitchFamily="18" charset="0"/>
              </a:rPr>
              <a:t>LabFab</a:t>
            </a:r>
            <a:r>
              <a:rPr lang="en-US" sz="2400" b="1" dirty="0">
                <a:latin typeface="Times New Roman" panose="02020603050405020304" pitchFamily="18" charset="0"/>
                <a:cs typeface="Times New Roman" panose="02020603050405020304" pitchFamily="18" charset="0"/>
              </a:rPr>
              <a:t> DT Validation Case Study</a:t>
            </a:r>
            <a:endParaRPr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3416E3C-E418-41DE-22D2-878F16907042}"/>
              </a:ext>
            </a:extLst>
          </p:cNvPr>
          <p:cNvSpPr txBox="1">
            <a:spLocks/>
          </p:cNvSpPr>
          <p:nvPr/>
        </p:nvSpPr>
        <p:spPr>
          <a:xfrm>
            <a:off x="11646891" y="6443637"/>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19</a:t>
            </a:fld>
            <a:endParaRPr lang="en-US" dirty="0"/>
          </a:p>
        </p:txBody>
      </p:sp>
      <p:pic>
        <p:nvPicPr>
          <p:cNvPr id="20" name="Picture 19" descr="A screenshot of a graph&#10;&#10;Description automatically generated">
            <a:extLst>
              <a:ext uri="{FF2B5EF4-FFF2-40B4-BE49-F238E27FC236}">
                <a16:creationId xmlns:a16="http://schemas.microsoft.com/office/drawing/2014/main" id="{184C751A-04BE-1A61-5EEC-F936C1247988}"/>
              </a:ext>
            </a:extLst>
          </p:cNvPr>
          <p:cNvPicPr>
            <a:picLocks noChangeAspect="1"/>
          </p:cNvPicPr>
          <p:nvPr/>
        </p:nvPicPr>
        <p:blipFill rotWithShape="1">
          <a:blip r:embed="rId4"/>
          <a:srcRect b="5393"/>
          <a:stretch/>
        </p:blipFill>
        <p:spPr>
          <a:xfrm>
            <a:off x="8983035" y="2843058"/>
            <a:ext cx="3147901" cy="3459874"/>
          </a:xfrm>
          <a:prstGeom prst="rect">
            <a:avLst/>
          </a:prstGeom>
          <a:ln>
            <a:solidFill>
              <a:srgbClr val="090721"/>
            </a:solidFill>
          </a:ln>
        </p:spPr>
      </p:pic>
      <p:pic>
        <p:nvPicPr>
          <p:cNvPr id="22" name="Picture 21" descr="A screenshot of a graph&#10;&#10;Description automatically generated">
            <a:extLst>
              <a:ext uri="{FF2B5EF4-FFF2-40B4-BE49-F238E27FC236}">
                <a16:creationId xmlns:a16="http://schemas.microsoft.com/office/drawing/2014/main" id="{BDC51B28-2F62-69D7-8754-A4D92D99942D}"/>
              </a:ext>
            </a:extLst>
          </p:cNvPr>
          <p:cNvPicPr>
            <a:picLocks noChangeAspect="1"/>
          </p:cNvPicPr>
          <p:nvPr/>
        </p:nvPicPr>
        <p:blipFill rotWithShape="1">
          <a:blip r:embed="rId5"/>
          <a:srcRect l="518" t="138" r="403" b="5315"/>
          <a:stretch/>
        </p:blipFill>
        <p:spPr>
          <a:xfrm>
            <a:off x="5843832" y="2843058"/>
            <a:ext cx="3075796" cy="3459874"/>
          </a:xfrm>
          <a:prstGeom prst="rect">
            <a:avLst/>
          </a:prstGeom>
          <a:ln>
            <a:solidFill>
              <a:srgbClr val="090721"/>
            </a:solidFill>
          </a:ln>
        </p:spPr>
      </p:pic>
      <p:pic>
        <p:nvPicPr>
          <p:cNvPr id="26" name="Picture 25" descr="A graph of a function&#10;&#10;Description automatically generated with medium confidence">
            <a:extLst>
              <a:ext uri="{FF2B5EF4-FFF2-40B4-BE49-F238E27FC236}">
                <a16:creationId xmlns:a16="http://schemas.microsoft.com/office/drawing/2014/main" id="{2ECE4CD0-CEDD-61CC-57A6-1C90C9FF9B02}"/>
              </a:ext>
            </a:extLst>
          </p:cNvPr>
          <p:cNvPicPr>
            <a:picLocks noChangeAspect="1"/>
          </p:cNvPicPr>
          <p:nvPr/>
        </p:nvPicPr>
        <p:blipFill>
          <a:blip r:embed="rId6"/>
          <a:stretch>
            <a:fillRect/>
          </a:stretch>
        </p:blipFill>
        <p:spPr>
          <a:xfrm>
            <a:off x="6729818" y="571289"/>
            <a:ext cx="5401118" cy="2191268"/>
          </a:xfrm>
          <a:prstGeom prst="rect">
            <a:avLst/>
          </a:prstGeom>
          <a:ln w="19050">
            <a:solidFill>
              <a:srgbClr val="090721"/>
            </a:solidFill>
          </a:ln>
        </p:spPr>
      </p:pic>
      <p:pic>
        <p:nvPicPr>
          <p:cNvPr id="24" name="Picture 23" descr="A computer screen shot of a code&#10;&#10;Description automatically generated">
            <a:extLst>
              <a:ext uri="{FF2B5EF4-FFF2-40B4-BE49-F238E27FC236}">
                <a16:creationId xmlns:a16="http://schemas.microsoft.com/office/drawing/2014/main" id="{171AF6F0-968D-5E18-0661-8CC85DB1D34F}"/>
              </a:ext>
            </a:extLst>
          </p:cNvPr>
          <p:cNvPicPr>
            <a:picLocks noChangeAspect="1"/>
          </p:cNvPicPr>
          <p:nvPr/>
        </p:nvPicPr>
        <p:blipFill>
          <a:blip r:embed="rId7"/>
          <a:stretch>
            <a:fillRect/>
          </a:stretch>
        </p:blipFill>
        <p:spPr>
          <a:xfrm>
            <a:off x="79491" y="3870918"/>
            <a:ext cx="5681184" cy="2432014"/>
          </a:xfrm>
          <a:prstGeom prst="rect">
            <a:avLst/>
          </a:prstGeom>
        </p:spPr>
      </p:pic>
      <p:sp>
        <p:nvSpPr>
          <p:cNvPr id="30" name="Content Placeholder 2">
            <a:extLst>
              <a:ext uri="{FF2B5EF4-FFF2-40B4-BE49-F238E27FC236}">
                <a16:creationId xmlns:a16="http://schemas.microsoft.com/office/drawing/2014/main" id="{B1A9C5AD-4AE1-95AF-5405-7BC1EBB25C90}"/>
              </a:ext>
            </a:extLst>
          </p:cNvPr>
          <p:cNvSpPr txBox="1">
            <a:spLocks/>
          </p:cNvSpPr>
          <p:nvPr/>
        </p:nvSpPr>
        <p:spPr>
          <a:xfrm>
            <a:off x="81339" y="1696411"/>
            <a:ext cx="5698792" cy="2152850"/>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lvl="1" indent="-285750" fontAlgn="base">
              <a:lnSpc>
                <a:spcPct val="150000"/>
              </a:lnSpc>
              <a:spcBef>
                <a:spcPts val="0"/>
              </a:spcBef>
              <a:buClr>
                <a:srgbClr val="000000"/>
              </a:buCl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sym typeface="Arial"/>
              </a:rPr>
              <a:t>Proposal of ML Turing Test </a:t>
            </a:r>
          </a:p>
          <a:p>
            <a:pPr marL="742950" lvl="2" indent="-285750" fontAlgn="base">
              <a:lnSpc>
                <a:spcPct val="150000"/>
              </a:lnSpc>
              <a:spcBef>
                <a:spcPts val="0"/>
              </a:spcBef>
              <a:buClr>
                <a:srgbClr val="000000"/>
              </a:buClr>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sym typeface="Arial"/>
              </a:rPr>
              <a:t>Adaptation of GTV replacing the human with ML algorithm</a:t>
            </a:r>
          </a:p>
          <a:p>
            <a:pPr marL="457200" lvl="2" indent="0" fontAlgn="base">
              <a:lnSpc>
                <a:spcPct val="100000"/>
              </a:lnSpc>
              <a:spcBef>
                <a:spcPts val="0"/>
              </a:spcBef>
              <a:buClr>
                <a:srgbClr val="000000"/>
              </a:buClr>
              <a:buNone/>
            </a:pPr>
            <a:endParaRPr lang="en-US" sz="1200" dirty="0">
              <a:solidFill>
                <a:srgbClr val="000000"/>
              </a:solidFill>
              <a:latin typeface="Times New Roman" panose="02020603050405020304" pitchFamily="18" charset="0"/>
              <a:cs typeface="Times New Roman" panose="02020603050405020304" pitchFamily="18" charset="0"/>
              <a:sym typeface="Arial"/>
            </a:endParaRPr>
          </a:p>
          <a:p>
            <a:pPr marL="285750" lvl="1" indent="-285750" fontAlgn="base">
              <a:lnSpc>
                <a:spcPct val="150000"/>
              </a:lnSpc>
              <a:spcBef>
                <a:spcPts val="0"/>
              </a:spcBef>
              <a:buClr>
                <a:srgbClr val="000000"/>
              </a:buCl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sym typeface="Arial"/>
              </a:rPr>
              <a:t>Proof of concept </a:t>
            </a:r>
          </a:p>
          <a:p>
            <a:pPr marL="742950" lvl="2" indent="-285750" fontAlgn="base">
              <a:lnSpc>
                <a:spcPct val="150000"/>
              </a:lnSpc>
              <a:spcBef>
                <a:spcPts val="0"/>
              </a:spcBef>
              <a:buClr>
                <a:srgbClr val="000000"/>
              </a:buClr>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sym typeface="Arial"/>
              </a:rPr>
              <a:t>Using </a:t>
            </a:r>
            <a:r>
              <a:rPr lang="en-US" sz="1200" dirty="0" err="1">
                <a:solidFill>
                  <a:srgbClr val="000000"/>
                </a:solidFill>
                <a:latin typeface="Times New Roman" panose="02020603050405020304" pitchFamily="18" charset="0"/>
                <a:cs typeface="Times New Roman" panose="02020603050405020304" pitchFamily="18" charset="0"/>
                <a:sym typeface="Arial"/>
              </a:rPr>
              <a:t>LabFab</a:t>
            </a:r>
            <a:r>
              <a:rPr lang="en-US" sz="1200" dirty="0">
                <a:solidFill>
                  <a:srgbClr val="000000"/>
                </a:solidFill>
                <a:latin typeface="Times New Roman" panose="02020603050405020304" pitchFamily="18" charset="0"/>
                <a:cs typeface="Times New Roman" panose="02020603050405020304" pitchFamily="18" charset="0"/>
                <a:sym typeface="Arial"/>
              </a:rPr>
              <a:t> simulation to model normal system behavior</a:t>
            </a:r>
          </a:p>
          <a:p>
            <a:pPr marL="742950" lvl="2" indent="-285750" fontAlgn="base">
              <a:lnSpc>
                <a:spcPct val="150000"/>
              </a:lnSpc>
              <a:spcBef>
                <a:spcPts val="0"/>
              </a:spcBef>
              <a:buClr>
                <a:srgbClr val="000000"/>
              </a:buClr>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sym typeface="Arial"/>
              </a:rPr>
              <a:t>Artificial Neural Network (ANN) setup used for pattern recognition</a:t>
            </a:r>
          </a:p>
          <a:p>
            <a:pPr marL="742950" lvl="2" indent="-285750" fontAlgn="base">
              <a:lnSpc>
                <a:spcPct val="150000"/>
              </a:lnSpc>
              <a:spcBef>
                <a:spcPts val="0"/>
              </a:spcBef>
              <a:buClr>
                <a:srgbClr val="000000"/>
              </a:buClr>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sym typeface="Arial"/>
              </a:rPr>
              <a:t>Weights and Biases (</a:t>
            </a:r>
            <a:r>
              <a:rPr lang="en-US" sz="1200" dirty="0" err="1">
                <a:solidFill>
                  <a:srgbClr val="000000"/>
                </a:solidFill>
                <a:latin typeface="Times New Roman" panose="02020603050405020304" pitchFamily="18" charset="0"/>
                <a:cs typeface="Times New Roman" panose="02020603050405020304" pitchFamily="18" charset="0"/>
                <a:sym typeface="Arial"/>
              </a:rPr>
              <a:t>WandB</a:t>
            </a:r>
            <a:r>
              <a:rPr lang="en-US" sz="1200" dirty="0">
                <a:solidFill>
                  <a:srgbClr val="000000"/>
                </a:solidFill>
                <a:latin typeface="Times New Roman" panose="02020603050405020304" pitchFamily="18" charset="0"/>
                <a:cs typeface="Times New Roman" panose="02020603050405020304" pitchFamily="18" charset="0"/>
                <a:sym typeface="Arial"/>
              </a:rPr>
              <a:t>) sweeps used for parameter optimization</a:t>
            </a:r>
          </a:p>
          <a:p>
            <a:pPr marL="742950" lvl="2" indent="-285750" fontAlgn="base">
              <a:lnSpc>
                <a:spcPct val="150000"/>
              </a:lnSpc>
              <a:spcBef>
                <a:spcPts val="0"/>
              </a:spcBef>
              <a:buClr>
                <a:srgbClr val="000000"/>
              </a:buClr>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sym typeface="Arial"/>
              </a:rPr>
              <a:t>Tested multiple configurations of NN (adjusting the number of hidden layers) </a:t>
            </a:r>
          </a:p>
          <a:p>
            <a:pPr marL="742950" lvl="2" indent="-285750" fontAlgn="base">
              <a:lnSpc>
                <a:spcPct val="150000"/>
              </a:lnSpc>
              <a:spcBef>
                <a:spcPts val="0"/>
              </a:spcBef>
              <a:buClr>
                <a:srgbClr val="000000"/>
              </a:buClr>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sym typeface="Arial"/>
              </a:rPr>
              <a:t>Resulted in two cases </a:t>
            </a:r>
            <a:endParaRPr lang="en-US" sz="1600" dirty="0"/>
          </a:p>
        </p:txBody>
      </p:sp>
      <p:pic>
        <p:nvPicPr>
          <p:cNvPr id="34" name="Graphic 33">
            <a:extLst>
              <a:ext uri="{FF2B5EF4-FFF2-40B4-BE49-F238E27FC236}">
                <a16:creationId xmlns:a16="http://schemas.microsoft.com/office/drawing/2014/main" id="{CBB31088-D3C8-B22A-021A-451E6E15F7D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1236" r="22128"/>
          <a:stretch/>
        </p:blipFill>
        <p:spPr>
          <a:xfrm>
            <a:off x="6965389" y="656410"/>
            <a:ext cx="4466718" cy="5516563"/>
          </a:xfrm>
          <a:prstGeom prst="rect">
            <a:avLst/>
          </a:prstGeom>
        </p:spPr>
      </p:pic>
      <p:cxnSp>
        <p:nvCxnSpPr>
          <p:cNvPr id="37" name="Connector: Elbow 36">
            <a:extLst>
              <a:ext uri="{FF2B5EF4-FFF2-40B4-BE49-F238E27FC236}">
                <a16:creationId xmlns:a16="http://schemas.microsoft.com/office/drawing/2014/main" id="{E00C7BD2-E4FE-1E45-A00D-5ADC15C68DEF}"/>
              </a:ext>
            </a:extLst>
          </p:cNvPr>
          <p:cNvCxnSpPr>
            <a:cxnSpLocks/>
          </p:cNvCxnSpPr>
          <p:nvPr/>
        </p:nvCxnSpPr>
        <p:spPr>
          <a:xfrm>
            <a:off x="6965389" y="2607013"/>
            <a:ext cx="478811" cy="428017"/>
          </a:xfrm>
          <a:prstGeom prst="bentConnector3">
            <a:avLst/>
          </a:prstGeom>
          <a:ln w="19050" cap="flat" cmpd="sng" algn="ctr">
            <a:solidFill>
              <a:srgbClr val="FF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899D77C6-F799-D897-D075-9E09D8A477C6}"/>
              </a:ext>
            </a:extLst>
          </p:cNvPr>
          <p:cNvSpPr txBox="1"/>
          <p:nvPr/>
        </p:nvSpPr>
        <p:spPr>
          <a:xfrm>
            <a:off x="6274567" y="2450595"/>
            <a:ext cx="805688"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Run Time</a:t>
            </a:r>
          </a:p>
        </p:txBody>
      </p:sp>
      <p:cxnSp>
        <p:nvCxnSpPr>
          <p:cNvPr id="40" name="Connector: Elbow 39">
            <a:extLst>
              <a:ext uri="{FF2B5EF4-FFF2-40B4-BE49-F238E27FC236}">
                <a16:creationId xmlns:a16="http://schemas.microsoft.com/office/drawing/2014/main" id="{32423D14-BB1D-D90B-3CA0-01108B43E26B}"/>
              </a:ext>
            </a:extLst>
          </p:cNvPr>
          <p:cNvCxnSpPr>
            <a:cxnSpLocks/>
          </p:cNvCxnSpPr>
          <p:nvPr/>
        </p:nvCxnSpPr>
        <p:spPr>
          <a:xfrm flipV="1">
            <a:off x="6965389" y="3674122"/>
            <a:ext cx="478811" cy="428017"/>
          </a:xfrm>
          <a:prstGeom prst="bentConnector3">
            <a:avLst/>
          </a:prstGeom>
          <a:ln w="19050" cap="flat" cmpd="sng" algn="ctr">
            <a:solidFill>
              <a:srgbClr val="FF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396D2C00-9F69-9D2B-A16F-5AC7B96299F3}"/>
              </a:ext>
            </a:extLst>
          </p:cNvPr>
          <p:cNvSpPr txBox="1"/>
          <p:nvPr/>
        </p:nvSpPr>
        <p:spPr>
          <a:xfrm>
            <a:off x="6449666" y="3961654"/>
            <a:ext cx="805688"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Topics</a:t>
            </a:r>
          </a:p>
        </p:txBody>
      </p:sp>
      <p:cxnSp>
        <p:nvCxnSpPr>
          <p:cNvPr id="43" name="Straight Arrow Connector 42">
            <a:extLst>
              <a:ext uri="{FF2B5EF4-FFF2-40B4-BE49-F238E27FC236}">
                <a16:creationId xmlns:a16="http://schemas.microsoft.com/office/drawing/2014/main" id="{2039CD02-CA63-2BB2-53BA-BA539B0E713A}"/>
              </a:ext>
            </a:extLst>
          </p:cNvPr>
          <p:cNvCxnSpPr>
            <a:cxnSpLocks/>
          </p:cNvCxnSpPr>
          <p:nvPr/>
        </p:nvCxnSpPr>
        <p:spPr>
          <a:xfrm>
            <a:off x="6965389" y="3443591"/>
            <a:ext cx="47881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9A3D51F-23E2-455F-5002-7CAA176F658E}"/>
              </a:ext>
            </a:extLst>
          </p:cNvPr>
          <p:cNvCxnSpPr>
            <a:cxnSpLocks/>
          </p:cNvCxnSpPr>
          <p:nvPr/>
        </p:nvCxnSpPr>
        <p:spPr>
          <a:xfrm>
            <a:off x="6965389" y="3236068"/>
            <a:ext cx="47881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1D3B805-C9EC-F38C-E008-656AC7FA3882}"/>
              </a:ext>
            </a:extLst>
          </p:cNvPr>
          <p:cNvSpPr txBox="1"/>
          <p:nvPr/>
        </p:nvSpPr>
        <p:spPr>
          <a:xfrm>
            <a:off x="6354112" y="3098656"/>
            <a:ext cx="805688"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Message</a:t>
            </a:r>
          </a:p>
        </p:txBody>
      </p:sp>
      <p:sp>
        <p:nvSpPr>
          <p:cNvPr id="47" name="TextBox 46">
            <a:extLst>
              <a:ext uri="{FF2B5EF4-FFF2-40B4-BE49-F238E27FC236}">
                <a16:creationId xmlns:a16="http://schemas.microsoft.com/office/drawing/2014/main" id="{C62A710D-6C24-CA9D-EC6C-0729E3F6B1E1}"/>
              </a:ext>
            </a:extLst>
          </p:cNvPr>
          <p:cNvSpPr txBox="1"/>
          <p:nvPr/>
        </p:nvSpPr>
        <p:spPr>
          <a:xfrm>
            <a:off x="6536987" y="3296382"/>
            <a:ext cx="559112"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Node</a:t>
            </a:r>
          </a:p>
        </p:txBody>
      </p:sp>
      <p:cxnSp>
        <p:nvCxnSpPr>
          <p:cNvPr id="48" name="Straight Arrow Connector 47">
            <a:extLst>
              <a:ext uri="{FF2B5EF4-FFF2-40B4-BE49-F238E27FC236}">
                <a16:creationId xmlns:a16="http://schemas.microsoft.com/office/drawing/2014/main" id="{C8087D37-1E8D-3F6A-07BA-DB46712BA618}"/>
              </a:ext>
            </a:extLst>
          </p:cNvPr>
          <p:cNvCxnSpPr>
            <a:cxnSpLocks/>
          </p:cNvCxnSpPr>
          <p:nvPr/>
        </p:nvCxnSpPr>
        <p:spPr>
          <a:xfrm>
            <a:off x="10963024" y="3340810"/>
            <a:ext cx="47881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68774AB-0BBA-964F-3F27-2BD98E9C0761}"/>
              </a:ext>
            </a:extLst>
          </p:cNvPr>
          <p:cNvSpPr txBox="1"/>
          <p:nvPr/>
        </p:nvSpPr>
        <p:spPr>
          <a:xfrm>
            <a:off x="11395817" y="2942902"/>
            <a:ext cx="805688" cy="707886"/>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Class Prediction:</a:t>
            </a:r>
          </a:p>
          <a:p>
            <a:r>
              <a:rPr lang="en-US" sz="1000" dirty="0">
                <a:latin typeface="Times New Roman" panose="02020603050405020304" pitchFamily="18" charset="0"/>
                <a:cs typeface="Times New Roman" panose="02020603050405020304" pitchFamily="18" charset="0"/>
              </a:rPr>
              <a:t>Sim = 0</a:t>
            </a:r>
          </a:p>
          <a:p>
            <a:r>
              <a:rPr lang="en-US" sz="1000" dirty="0">
                <a:latin typeface="Times New Roman" panose="02020603050405020304" pitchFamily="18" charset="0"/>
                <a:cs typeface="Times New Roman" panose="02020603050405020304" pitchFamily="18" charset="0"/>
              </a:rPr>
              <a:t>Real = 1</a:t>
            </a:r>
          </a:p>
        </p:txBody>
      </p:sp>
      <p:sp>
        <p:nvSpPr>
          <p:cNvPr id="50" name="TextBox 49">
            <a:extLst>
              <a:ext uri="{FF2B5EF4-FFF2-40B4-BE49-F238E27FC236}">
                <a16:creationId xmlns:a16="http://schemas.microsoft.com/office/drawing/2014/main" id="{BE403B00-474C-767A-915C-C091A80C6E21}"/>
              </a:ext>
            </a:extLst>
          </p:cNvPr>
          <p:cNvSpPr txBox="1"/>
          <p:nvPr/>
        </p:nvSpPr>
        <p:spPr>
          <a:xfrm>
            <a:off x="9890768" y="4483210"/>
            <a:ext cx="2298232" cy="707886"/>
          </a:xfrm>
          <a:prstGeom prst="rect">
            <a:avLst/>
          </a:prstGeom>
          <a:noFill/>
          <a:ln w="19050">
            <a:solidFill>
              <a:srgbClr val="FF0000"/>
            </a:solidFill>
          </a:ln>
        </p:spPr>
        <p:txBody>
          <a:bodyPr wrap="square" rtlCol="0">
            <a:spAutoFit/>
          </a:bodyPr>
          <a:lstStyle/>
          <a:p>
            <a:r>
              <a:rPr lang="en-US" sz="1000" b="1" dirty="0">
                <a:latin typeface="Times New Roman" panose="02020603050405020304" pitchFamily="18" charset="0"/>
                <a:cs typeface="Times New Roman" panose="02020603050405020304" pitchFamily="18" charset="0"/>
              </a:rPr>
              <a:t>Case 1: </a:t>
            </a:r>
          </a:p>
          <a:p>
            <a:r>
              <a:rPr lang="en-US" sz="1000" dirty="0">
                <a:latin typeface="Times New Roman" panose="02020603050405020304" pitchFamily="18" charset="0"/>
                <a:cs typeface="Times New Roman" panose="02020603050405020304" pitchFamily="18" charset="0"/>
              </a:rPr>
              <a:t>The model classifies majority of data as simulated (type = 0), including those that are real (type = 1) or vice-versa.</a:t>
            </a:r>
          </a:p>
        </p:txBody>
      </p:sp>
      <p:cxnSp>
        <p:nvCxnSpPr>
          <p:cNvPr id="52" name="Straight Arrow Connector 51">
            <a:extLst>
              <a:ext uri="{FF2B5EF4-FFF2-40B4-BE49-F238E27FC236}">
                <a16:creationId xmlns:a16="http://schemas.microsoft.com/office/drawing/2014/main" id="{F3D34DB0-FB2D-4A07-5722-163D20EEAB6D}"/>
              </a:ext>
            </a:extLst>
          </p:cNvPr>
          <p:cNvCxnSpPr>
            <a:stCxn id="50" idx="1"/>
          </p:cNvCxnSpPr>
          <p:nvPr/>
        </p:nvCxnSpPr>
        <p:spPr>
          <a:xfrm flipH="1" flipV="1">
            <a:off x="8983035" y="4834647"/>
            <a:ext cx="907733" cy="25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136CB82F-8B77-ED7C-71BA-0378D9780767}"/>
              </a:ext>
            </a:extLst>
          </p:cNvPr>
          <p:cNvSpPr/>
          <p:nvPr/>
        </p:nvSpPr>
        <p:spPr>
          <a:xfrm>
            <a:off x="5842556" y="2827850"/>
            <a:ext cx="3077072" cy="34750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90C85FF-FD0C-9EAE-A9FC-108BDD61F3AC}"/>
              </a:ext>
            </a:extLst>
          </p:cNvPr>
          <p:cNvSpPr txBox="1"/>
          <p:nvPr/>
        </p:nvSpPr>
        <p:spPr>
          <a:xfrm>
            <a:off x="6079368" y="4187260"/>
            <a:ext cx="2298232" cy="553998"/>
          </a:xfrm>
          <a:prstGeom prst="rect">
            <a:avLst/>
          </a:prstGeom>
          <a:solidFill>
            <a:schemeClr val="bg1"/>
          </a:solidFill>
          <a:ln w="19050">
            <a:solidFill>
              <a:srgbClr val="FF0000"/>
            </a:solidFill>
          </a:ln>
        </p:spPr>
        <p:txBody>
          <a:bodyPr wrap="square" rtlCol="0">
            <a:spAutoFit/>
          </a:bodyPr>
          <a:lstStyle/>
          <a:p>
            <a:r>
              <a:rPr lang="en-US" sz="1000" b="1" dirty="0">
                <a:latin typeface="Times New Roman" panose="02020603050405020304" pitchFamily="18" charset="0"/>
                <a:cs typeface="Times New Roman" panose="02020603050405020304" pitchFamily="18" charset="0"/>
              </a:rPr>
              <a:t>Case 2: </a:t>
            </a:r>
          </a:p>
          <a:p>
            <a:r>
              <a:rPr lang="en-US" sz="1000" dirty="0">
                <a:latin typeface="Times New Roman" panose="02020603050405020304" pitchFamily="18" charset="0"/>
                <a:cs typeface="Times New Roman" panose="02020603050405020304" pitchFamily="18" charset="0"/>
              </a:rPr>
              <a:t>The model can only correctly classify the data 50% of the time.</a:t>
            </a:r>
          </a:p>
        </p:txBody>
      </p:sp>
      <p:cxnSp>
        <p:nvCxnSpPr>
          <p:cNvPr id="55" name="Straight Arrow Connector 54">
            <a:extLst>
              <a:ext uri="{FF2B5EF4-FFF2-40B4-BE49-F238E27FC236}">
                <a16:creationId xmlns:a16="http://schemas.microsoft.com/office/drawing/2014/main" id="{D167BADD-71A5-4214-F19C-49DED5AB4CF7}"/>
              </a:ext>
            </a:extLst>
          </p:cNvPr>
          <p:cNvCxnSpPr>
            <a:cxnSpLocks/>
            <a:stCxn id="54" idx="3"/>
          </p:cNvCxnSpPr>
          <p:nvPr/>
        </p:nvCxnSpPr>
        <p:spPr>
          <a:xfrm>
            <a:off x="8377600" y="4464259"/>
            <a:ext cx="515723" cy="769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9FC1459-0EA8-78A9-4D2D-F84EADFDDFCE}"/>
              </a:ext>
            </a:extLst>
          </p:cNvPr>
          <p:cNvSpPr/>
          <p:nvPr/>
        </p:nvSpPr>
        <p:spPr>
          <a:xfrm>
            <a:off x="8966382" y="2834662"/>
            <a:ext cx="3165538" cy="34750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15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par>
                                <p:cTn id="13" presetID="22" presetClass="entr" presetSubtype="4"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par>
                                <p:cTn id="16" presetID="22" presetClass="entr" presetSubtype="4"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down)">
                                      <p:cBhvr>
                                        <p:cTn id="18" dur="500"/>
                                        <p:tgtEl>
                                          <p:spTgt spid="45"/>
                                        </p:tgtEl>
                                      </p:cBhvr>
                                    </p:animEffect>
                                  </p:childTnLst>
                                </p:cTn>
                              </p:par>
                              <p:par>
                                <p:cTn id="19" presetID="22" presetClass="entr" presetSubtype="4"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down)">
                                      <p:cBhvr>
                                        <p:cTn id="24" dur="500"/>
                                        <p:tgtEl>
                                          <p:spTgt spid="4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down)">
                                      <p:cBhvr>
                                        <p:cTn id="27" dur="500"/>
                                        <p:tgtEl>
                                          <p:spTgt spid="3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down)">
                                      <p:cBhvr>
                                        <p:cTn id="30" dur="500"/>
                                        <p:tgtEl>
                                          <p:spTgt spid="4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down)">
                                      <p:cBhvr>
                                        <p:cTn id="33" dur="500"/>
                                        <p:tgtEl>
                                          <p:spTgt spid="4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down)">
                                      <p:cBhvr>
                                        <p:cTn id="36" dur="500"/>
                                        <p:tgtEl>
                                          <p:spTgt spid="4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par>
                                <p:cTn id="45" presetID="22" presetClass="entr" presetSubtype="4"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00"/>
                                        <p:tgtEl>
                                          <p:spTgt spid="24"/>
                                        </p:tgtEl>
                                      </p:cBhvr>
                                    </p:animEffect>
                                  </p:childTnLst>
                                </p:cTn>
                              </p:par>
                              <p:par>
                                <p:cTn id="48" presetID="1" presetClass="exit" presetSubtype="0" fill="hold" nodeType="withEffect">
                                  <p:stCondLst>
                                    <p:cond delay="0"/>
                                  </p:stCondLst>
                                  <p:childTnLst>
                                    <p:set>
                                      <p:cBhvr>
                                        <p:cTn id="49" dur="1" fill="hold">
                                          <p:stCondLst>
                                            <p:cond delay="0"/>
                                          </p:stCondLst>
                                        </p:cTn>
                                        <p:tgtEl>
                                          <p:spTgt spid="34"/>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37"/>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45"/>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43"/>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4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3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46"/>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47"/>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41"/>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48"/>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4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down)">
                                      <p:cBhvr>
                                        <p:cTn id="74" dur="500"/>
                                        <p:tgtEl>
                                          <p:spTgt spid="22"/>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wipe(down)">
                                      <p:cBhvr>
                                        <p:cTn id="77" dur="500"/>
                                        <p:tgtEl>
                                          <p:spTgt spid="53"/>
                                        </p:tgtEl>
                                      </p:cBhvr>
                                    </p:animEffect>
                                  </p:childTnLst>
                                </p:cTn>
                              </p:par>
                              <p:par>
                                <p:cTn id="78" presetID="22" presetClass="entr" presetSubtype="4" fill="hold"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down)">
                                      <p:cBhvr>
                                        <p:cTn id="80" dur="500"/>
                                        <p:tgtEl>
                                          <p:spTgt spid="52"/>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down)">
                                      <p:cBhvr>
                                        <p:cTn id="83" dur="500"/>
                                        <p:tgtEl>
                                          <p:spTgt spid="5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down)">
                                      <p:cBhvr>
                                        <p:cTn id="88" dur="500"/>
                                        <p:tgtEl>
                                          <p:spTgt spid="20"/>
                                        </p:tgtEl>
                                      </p:cBhvr>
                                    </p:animEffect>
                                  </p:childTnLst>
                                </p:cTn>
                              </p:par>
                              <p:par>
                                <p:cTn id="89" presetID="1" presetClass="exit" presetSubtype="0" fill="hold" grpId="1" nodeType="withEffect">
                                  <p:stCondLst>
                                    <p:cond delay="0"/>
                                  </p:stCondLst>
                                  <p:childTnLst>
                                    <p:set>
                                      <p:cBhvr>
                                        <p:cTn id="90" dur="1" fill="hold">
                                          <p:stCondLst>
                                            <p:cond delay="0"/>
                                          </p:stCondLst>
                                        </p:cTn>
                                        <p:tgtEl>
                                          <p:spTgt spid="5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52"/>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0"/>
                                        </p:tgtEl>
                                        <p:attrNameLst>
                                          <p:attrName>style.visibility</p:attrName>
                                        </p:attrNameLst>
                                      </p:cBhvr>
                                      <p:to>
                                        <p:strVal val="hidden"/>
                                      </p:to>
                                    </p:set>
                                  </p:childTnLst>
                                </p:cTn>
                              </p:par>
                              <p:par>
                                <p:cTn id="95" presetID="22" presetClass="entr" presetSubtype="4"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wipe(down)">
                                      <p:cBhvr>
                                        <p:cTn id="97" dur="500"/>
                                        <p:tgtEl>
                                          <p:spTgt spid="54"/>
                                        </p:tgtEl>
                                      </p:cBhvr>
                                    </p:animEffect>
                                  </p:childTnLst>
                                </p:cTn>
                              </p:par>
                              <p:par>
                                <p:cTn id="98" presetID="22" presetClass="entr" presetSubtype="4" fill="hold"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wipe(down)">
                                      <p:cBhvr>
                                        <p:cTn id="100" dur="500"/>
                                        <p:tgtEl>
                                          <p:spTgt spid="55"/>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Effect transition="in" filter="wipe(down)">
                                      <p:cBhvr>
                                        <p:cTn id="103" dur="500"/>
                                        <p:tgtEl>
                                          <p:spTgt spid="59"/>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55"/>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54"/>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1" grpId="0"/>
      <p:bldP spid="41" grpId="1"/>
      <p:bldP spid="46" grpId="0"/>
      <p:bldP spid="46" grpId="1"/>
      <p:bldP spid="47" grpId="0"/>
      <p:bldP spid="47" grpId="1"/>
      <p:bldP spid="49" grpId="0"/>
      <p:bldP spid="49" grpId="1"/>
      <p:bldP spid="50" grpId="0" animBg="1"/>
      <p:bldP spid="50" grpId="1" animBg="1"/>
      <p:bldP spid="53" grpId="0" animBg="1"/>
      <p:bldP spid="53" grpId="1" animBg="1"/>
      <p:bldP spid="54" grpId="0" animBg="1"/>
      <p:bldP spid="54" grpId="1" animBg="1"/>
      <p:bldP spid="59" grpId="0" animBg="1"/>
      <p:bldP spid="5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 name="Google Shape;99;p14"/>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14"/>
          <p:cNvSpPr txBox="1">
            <a:spLocks noGrp="1"/>
          </p:cNvSpPr>
          <p:nvPr>
            <p:ph type="title"/>
          </p:nvPr>
        </p:nvSpPr>
        <p:spPr>
          <a:xfrm>
            <a:off x="-208" y="537947"/>
            <a:ext cx="6463706" cy="5646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ea typeface="Cordia New"/>
                <a:cs typeface="Times New Roman" panose="02020603050405020304" pitchFamily="18" charset="0"/>
                <a:sym typeface="Cordia New"/>
              </a:rPr>
              <a:t>Overview</a:t>
            </a:r>
            <a:endParaRPr sz="3600" dirty="0">
              <a:latin typeface="Times New Roman" panose="02020603050405020304" pitchFamily="18" charset="0"/>
              <a:cs typeface="Times New Roman" panose="02020603050405020304" pitchFamily="18" charset="0"/>
            </a:endParaRPr>
          </a:p>
        </p:txBody>
      </p:sp>
      <p:sp>
        <p:nvSpPr>
          <p:cNvPr id="101" name="Google Shape;101;p14"/>
          <p:cNvSpPr txBox="1">
            <a:spLocks noGrp="1"/>
          </p:cNvSpPr>
          <p:nvPr>
            <p:ph type="sldNum" idx="12"/>
          </p:nvPr>
        </p:nvSpPr>
        <p:spPr>
          <a:xfrm>
            <a:off x="11637436" y="6457260"/>
            <a:ext cx="49363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pic>
        <p:nvPicPr>
          <p:cNvPr id="109" name="Google Shape;109;p14"/>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127" name="Google Shape;127;p14"/>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dirty="0"/>
          </a:p>
        </p:txBody>
      </p:sp>
      <p:grpSp>
        <p:nvGrpSpPr>
          <p:cNvPr id="9" name="Group 8">
            <a:extLst>
              <a:ext uri="{FF2B5EF4-FFF2-40B4-BE49-F238E27FC236}">
                <a16:creationId xmlns:a16="http://schemas.microsoft.com/office/drawing/2014/main" id="{454EF128-1FD2-6F31-26E5-B3AC3BCBA056}"/>
              </a:ext>
            </a:extLst>
          </p:cNvPr>
          <p:cNvGrpSpPr/>
          <p:nvPr/>
        </p:nvGrpSpPr>
        <p:grpSpPr>
          <a:xfrm>
            <a:off x="0" y="6418468"/>
            <a:ext cx="11806360" cy="446715"/>
            <a:chOff x="-208" y="5851472"/>
            <a:chExt cx="11806360" cy="446715"/>
          </a:xfrm>
        </p:grpSpPr>
        <p:grpSp>
          <p:nvGrpSpPr>
            <p:cNvPr id="129" name="Google Shape;129;p14"/>
            <p:cNvGrpSpPr/>
            <p:nvPr/>
          </p:nvGrpSpPr>
          <p:grpSpPr>
            <a:xfrm>
              <a:off x="-208" y="5851472"/>
              <a:ext cx="11806360" cy="446715"/>
              <a:chOff x="63701" y="6407989"/>
              <a:chExt cx="11806360" cy="446715"/>
            </a:xfrm>
          </p:grpSpPr>
          <p:sp>
            <p:nvSpPr>
              <p:cNvPr id="130" name="Google Shape;130;p14"/>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Overview</a:t>
                </a:r>
                <a:endParaRPr sz="1100" b="0" i="0" u="none" strike="noStrike" cap="none" dirty="0">
                  <a:solidFill>
                    <a:srgbClr val="000000"/>
                  </a:solidFill>
                  <a:latin typeface="Arial"/>
                  <a:ea typeface="Arial"/>
                  <a:cs typeface="Arial"/>
                  <a:sym typeface="Arial"/>
                </a:endParaRPr>
              </a:p>
            </p:txBody>
          </p:sp>
          <p:sp>
            <p:nvSpPr>
              <p:cNvPr id="131" name="Google Shape;131;p14"/>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132" name="Google Shape;132;p14"/>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33" name="Google Shape;133;p14"/>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Manuscript Review</a:t>
                </a:r>
                <a:endParaRPr sz="1100" b="0" i="0" u="none" strike="noStrike" cap="none" dirty="0">
                  <a:solidFill>
                    <a:srgbClr val="000000"/>
                  </a:solidFill>
                  <a:latin typeface="Arial"/>
                  <a:ea typeface="Arial"/>
                  <a:cs typeface="Arial"/>
                  <a:sym typeface="Arial"/>
                </a:endParaRPr>
              </a:p>
            </p:txBody>
          </p:sp>
          <p:sp>
            <p:nvSpPr>
              <p:cNvPr id="134" name="Google Shape;134;p14"/>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135" name="Google Shape;135;p14"/>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FBBE7E37-BECF-CD7F-80B5-2A9005819560}"/>
              </a:ext>
            </a:extLst>
          </p:cNvPr>
          <p:cNvGrpSpPr/>
          <p:nvPr/>
        </p:nvGrpSpPr>
        <p:grpSpPr>
          <a:xfrm>
            <a:off x="7623476" y="1263501"/>
            <a:ext cx="3653225" cy="4351338"/>
            <a:chOff x="909810" y="1154690"/>
            <a:chExt cx="4009870" cy="4842340"/>
          </a:xfrm>
        </p:grpSpPr>
        <p:pic>
          <p:nvPicPr>
            <p:cNvPr id="3" name="Picture 2">
              <a:extLst>
                <a:ext uri="{FF2B5EF4-FFF2-40B4-BE49-F238E27FC236}">
                  <a16:creationId xmlns:a16="http://schemas.microsoft.com/office/drawing/2014/main" id="{DF4C1DA4-196B-48CD-E74A-35E3CFFE0942}"/>
                </a:ext>
              </a:extLst>
            </p:cNvPr>
            <p:cNvPicPr>
              <a:picLocks noChangeAspect="1"/>
            </p:cNvPicPr>
            <p:nvPr/>
          </p:nvPicPr>
          <p:blipFill rotWithShape="1">
            <a:blip r:embed="rId4"/>
            <a:srcRect l="941" t="516" r="577" b="736"/>
            <a:stretch/>
          </p:blipFill>
          <p:spPr>
            <a:xfrm rot="20982294">
              <a:off x="909810" y="1154690"/>
              <a:ext cx="3637071" cy="4735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79887A2-AB79-B5C1-70F5-ECAB97D115D7}"/>
                </a:ext>
              </a:extLst>
            </p:cNvPr>
            <p:cNvPicPr>
              <a:picLocks noChangeAspect="1"/>
            </p:cNvPicPr>
            <p:nvPr/>
          </p:nvPicPr>
          <p:blipFill rotWithShape="1">
            <a:blip r:embed="rId4"/>
            <a:srcRect l="941" t="516" r="577" b="736"/>
            <a:stretch/>
          </p:blipFill>
          <p:spPr>
            <a:xfrm rot="21195111">
              <a:off x="1035321" y="1172620"/>
              <a:ext cx="3637071" cy="4735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7B65384A-337D-F502-1FC9-5CD40C135870}"/>
                </a:ext>
              </a:extLst>
            </p:cNvPr>
            <p:cNvPicPr>
              <a:picLocks noChangeAspect="1"/>
            </p:cNvPicPr>
            <p:nvPr/>
          </p:nvPicPr>
          <p:blipFill rotWithShape="1">
            <a:blip r:embed="rId4"/>
            <a:srcRect l="941" t="516" r="577" b="736"/>
            <a:stretch/>
          </p:blipFill>
          <p:spPr>
            <a:xfrm rot="21377323">
              <a:off x="1147115" y="1197849"/>
              <a:ext cx="3637071" cy="4735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3BA64331-57E7-73B4-0385-BFEBE3DDD9D5}"/>
                </a:ext>
              </a:extLst>
            </p:cNvPr>
            <p:cNvPicPr>
              <a:picLocks noChangeAspect="1"/>
            </p:cNvPicPr>
            <p:nvPr/>
          </p:nvPicPr>
          <p:blipFill rotWithShape="1">
            <a:blip r:embed="rId4"/>
            <a:srcRect l="941" t="516" r="577" b="736"/>
            <a:stretch/>
          </p:blipFill>
          <p:spPr>
            <a:xfrm>
              <a:off x="1282609" y="1261643"/>
              <a:ext cx="3637071" cy="4735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8" name="Picture 7">
            <a:extLst>
              <a:ext uri="{FF2B5EF4-FFF2-40B4-BE49-F238E27FC236}">
                <a16:creationId xmlns:a16="http://schemas.microsoft.com/office/drawing/2014/main" id="{150E777C-EFB4-4FD2-BD80-9D063F9F95BF}"/>
              </a:ext>
            </a:extLst>
          </p:cNvPr>
          <p:cNvPicPr>
            <a:picLocks noChangeAspect="1"/>
          </p:cNvPicPr>
          <p:nvPr/>
        </p:nvPicPr>
        <p:blipFill>
          <a:blip r:embed="rId5"/>
          <a:stretch>
            <a:fillRect/>
          </a:stretch>
        </p:blipFill>
        <p:spPr>
          <a:xfrm>
            <a:off x="453425" y="1661284"/>
            <a:ext cx="6523285" cy="4413887"/>
          </a:xfrm>
          <a:prstGeom prst="rect">
            <a:avLst/>
          </a:prstGeom>
        </p:spPr>
      </p:pic>
      <p:sp>
        <p:nvSpPr>
          <p:cNvPr id="7" name="Rectangle 6">
            <a:extLst>
              <a:ext uri="{FF2B5EF4-FFF2-40B4-BE49-F238E27FC236}">
                <a16:creationId xmlns:a16="http://schemas.microsoft.com/office/drawing/2014/main" id="{A481D22A-5A54-8A59-ED7E-D32CD818388C}"/>
              </a:ext>
            </a:extLst>
          </p:cNvPr>
          <p:cNvSpPr/>
          <p:nvPr/>
        </p:nvSpPr>
        <p:spPr>
          <a:xfrm>
            <a:off x="1228725" y="2790825"/>
            <a:ext cx="3295650" cy="266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1EDF07-E1C7-7D2D-DF15-2285DD659553}"/>
              </a:ext>
            </a:extLst>
          </p:cNvPr>
          <p:cNvSpPr txBox="1"/>
          <p:nvPr/>
        </p:nvSpPr>
        <p:spPr>
          <a:xfrm>
            <a:off x="1175298" y="2752469"/>
            <a:ext cx="2324100"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Redefining the Digital Twin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0" y="685027"/>
            <a:ext cx="12017081" cy="5838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Digital Twin Validation:</a:t>
            </a:r>
            <a:br>
              <a:rPr lang="en-US" b="1" dirty="0">
                <a:latin typeface="Times New Roman" panose="02020603050405020304" pitchFamily="18" charset="0"/>
                <a:cs typeface="Times New Roman" panose="02020603050405020304" pitchFamily="18" charset="0"/>
              </a:rPr>
            </a:br>
            <a:r>
              <a:rPr lang="en-US" sz="2400" b="1" dirty="0" err="1">
                <a:latin typeface="Times New Roman" panose="02020603050405020304" pitchFamily="18" charset="0"/>
                <a:cs typeface="Times New Roman" panose="02020603050405020304" pitchFamily="18" charset="0"/>
              </a:rPr>
              <a:t>LabFab</a:t>
            </a:r>
            <a:r>
              <a:rPr lang="en-US" sz="2400" b="1" dirty="0">
                <a:latin typeface="Times New Roman" panose="02020603050405020304" pitchFamily="18" charset="0"/>
                <a:cs typeface="Times New Roman" panose="02020603050405020304" pitchFamily="18" charset="0"/>
              </a:rPr>
              <a:t> DT Validation Case Study</a:t>
            </a:r>
            <a:endParaRPr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3416E3C-E418-41DE-22D2-878F16907042}"/>
              </a:ext>
            </a:extLst>
          </p:cNvPr>
          <p:cNvSpPr txBox="1">
            <a:spLocks/>
          </p:cNvSpPr>
          <p:nvPr/>
        </p:nvSpPr>
        <p:spPr>
          <a:xfrm>
            <a:off x="11646891" y="6443637"/>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20</a:t>
            </a:fld>
            <a:endParaRPr lang="en-US" dirty="0"/>
          </a:p>
        </p:txBody>
      </p:sp>
      <p:pic>
        <p:nvPicPr>
          <p:cNvPr id="14" name="Picture 13" descr="A screenshot of a graph&#10;&#10;Description automatically generated">
            <a:extLst>
              <a:ext uri="{FF2B5EF4-FFF2-40B4-BE49-F238E27FC236}">
                <a16:creationId xmlns:a16="http://schemas.microsoft.com/office/drawing/2014/main" id="{22960C03-0611-4C45-D81F-4D5ABFFC35B5}"/>
              </a:ext>
            </a:extLst>
          </p:cNvPr>
          <p:cNvPicPr>
            <a:picLocks noChangeAspect="1"/>
          </p:cNvPicPr>
          <p:nvPr/>
        </p:nvPicPr>
        <p:blipFill rotWithShape="1">
          <a:blip r:embed="rId4"/>
          <a:srcRect l="216" t="1178" b="5627"/>
          <a:stretch/>
        </p:blipFill>
        <p:spPr>
          <a:xfrm>
            <a:off x="8553762" y="2483854"/>
            <a:ext cx="3083674" cy="3435841"/>
          </a:xfrm>
          <a:prstGeom prst="rect">
            <a:avLst/>
          </a:prstGeom>
          <a:ln w="28575">
            <a:solidFill>
              <a:schemeClr val="tx1"/>
            </a:solidFill>
          </a:ln>
        </p:spPr>
      </p:pic>
      <p:pic>
        <p:nvPicPr>
          <p:cNvPr id="16" name="Picture 15" descr="A screenshot of a graph&#10;&#10;Description automatically generated">
            <a:extLst>
              <a:ext uri="{FF2B5EF4-FFF2-40B4-BE49-F238E27FC236}">
                <a16:creationId xmlns:a16="http://schemas.microsoft.com/office/drawing/2014/main" id="{CFC2F2C8-7F2B-4C52-C5D7-4F8D32554292}"/>
              </a:ext>
            </a:extLst>
          </p:cNvPr>
          <p:cNvPicPr>
            <a:picLocks noChangeAspect="1"/>
          </p:cNvPicPr>
          <p:nvPr/>
        </p:nvPicPr>
        <p:blipFill rotWithShape="1">
          <a:blip r:embed="rId5"/>
          <a:srcRect l="55" t="454" b="1"/>
          <a:stretch/>
        </p:blipFill>
        <p:spPr>
          <a:xfrm>
            <a:off x="545109" y="2472583"/>
            <a:ext cx="3059235" cy="3447111"/>
          </a:xfrm>
          <a:prstGeom prst="rect">
            <a:avLst/>
          </a:prstGeom>
          <a:ln w="28575">
            <a:solidFill>
              <a:schemeClr val="tx1"/>
            </a:solidFill>
          </a:ln>
        </p:spPr>
      </p:pic>
      <p:pic>
        <p:nvPicPr>
          <p:cNvPr id="18" name="Picture 17" descr="A graph with a blue and yellow gradient&#10;&#10;Description automatically generated with medium confidence">
            <a:extLst>
              <a:ext uri="{FF2B5EF4-FFF2-40B4-BE49-F238E27FC236}">
                <a16:creationId xmlns:a16="http://schemas.microsoft.com/office/drawing/2014/main" id="{B071C250-78BD-9AB8-F0BF-CA29C00F5CEF}"/>
              </a:ext>
            </a:extLst>
          </p:cNvPr>
          <p:cNvPicPr>
            <a:picLocks noChangeAspect="1"/>
          </p:cNvPicPr>
          <p:nvPr/>
        </p:nvPicPr>
        <p:blipFill rotWithShape="1">
          <a:blip r:embed="rId6"/>
          <a:srcRect l="640" t="1215"/>
          <a:stretch/>
        </p:blipFill>
        <p:spPr>
          <a:xfrm>
            <a:off x="4547990" y="2483854"/>
            <a:ext cx="3059235" cy="3435840"/>
          </a:xfrm>
          <a:prstGeom prst="rect">
            <a:avLst/>
          </a:prstGeom>
          <a:ln w="28575">
            <a:solidFill>
              <a:schemeClr val="tx1"/>
            </a:solidFill>
          </a:ln>
        </p:spPr>
      </p:pic>
      <p:sp>
        <p:nvSpPr>
          <p:cNvPr id="17" name="TextBox 16">
            <a:extLst>
              <a:ext uri="{FF2B5EF4-FFF2-40B4-BE49-F238E27FC236}">
                <a16:creationId xmlns:a16="http://schemas.microsoft.com/office/drawing/2014/main" id="{A22BFEAB-D05E-31DD-C3DC-DCA7C97269DA}"/>
              </a:ext>
            </a:extLst>
          </p:cNvPr>
          <p:cNvSpPr txBox="1"/>
          <p:nvPr/>
        </p:nvSpPr>
        <p:spPr>
          <a:xfrm>
            <a:off x="825281" y="1819768"/>
            <a:ext cx="2298232" cy="553998"/>
          </a:xfrm>
          <a:prstGeom prst="rect">
            <a:avLst/>
          </a:prstGeom>
          <a:noFill/>
          <a:ln w="19050">
            <a:solidFill>
              <a:srgbClr val="FF0000"/>
            </a:solidFill>
          </a:ln>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Experiment 1:</a:t>
            </a:r>
          </a:p>
          <a:p>
            <a:r>
              <a:rPr lang="en-US" sz="1000" dirty="0">
                <a:latin typeface="Times New Roman" panose="02020603050405020304" pitchFamily="18" charset="0"/>
                <a:cs typeface="Times New Roman" panose="02020603050405020304" pitchFamily="18" charset="0"/>
              </a:rPr>
              <a:t>Expose the trained model to an external set of simulated data only. (Class = 0)</a:t>
            </a:r>
          </a:p>
        </p:txBody>
      </p:sp>
      <p:sp>
        <p:nvSpPr>
          <p:cNvPr id="19" name="TextBox 18">
            <a:extLst>
              <a:ext uri="{FF2B5EF4-FFF2-40B4-BE49-F238E27FC236}">
                <a16:creationId xmlns:a16="http://schemas.microsoft.com/office/drawing/2014/main" id="{0ADA8173-7D0F-4FD1-DD32-97854F79524B}"/>
              </a:ext>
            </a:extLst>
          </p:cNvPr>
          <p:cNvSpPr txBox="1"/>
          <p:nvPr/>
        </p:nvSpPr>
        <p:spPr>
          <a:xfrm>
            <a:off x="4895932" y="1819768"/>
            <a:ext cx="2298232" cy="553998"/>
          </a:xfrm>
          <a:prstGeom prst="rect">
            <a:avLst/>
          </a:prstGeom>
          <a:noFill/>
          <a:ln w="19050">
            <a:solidFill>
              <a:srgbClr val="FF0000"/>
            </a:solidFill>
          </a:ln>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Experiment 2:</a:t>
            </a:r>
          </a:p>
          <a:p>
            <a:r>
              <a:rPr lang="en-US" sz="1000" dirty="0">
                <a:latin typeface="Times New Roman" panose="02020603050405020304" pitchFamily="18" charset="0"/>
                <a:cs typeface="Times New Roman" panose="02020603050405020304" pitchFamily="18" charset="0"/>
              </a:rPr>
              <a:t>Expose the trained model to an external set of real data only. (Class = 1)</a:t>
            </a:r>
          </a:p>
        </p:txBody>
      </p:sp>
      <p:sp>
        <p:nvSpPr>
          <p:cNvPr id="21" name="TextBox 20">
            <a:extLst>
              <a:ext uri="{FF2B5EF4-FFF2-40B4-BE49-F238E27FC236}">
                <a16:creationId xmlns:a16="http://schemas.microsoft.com/office/drawing/2014/main" id="{842FBD8E-2B42-C5EE-F8D1-38BD3016C4FB}"/>
              </a:ext>
            </a:extLst>
          </p:cNvPr>
          <p:cNvSpPr txBox="1"/>
          <p:nvPr/>
        </p:nvSpPr>
        <p:spPr>
          <a:xfrm>
            <a:off x="8946483" y="1819768"/>
            <a:ext cx="2298232" cy="553998"/>
          </a:xfrm>
          <a:prstGeom prst="rect">
            <a:avLst/>
          </a:prstGeom>
          <a:noFill/>
          <a:ln w="19050">
            <a:solidFill>
              <a:srgbClr val="FF0000"/>
            </a:solidFill>
          </a:ln>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Experiment 3:</a:t>
            </a:r>
          </a:p>
          <a:p>
            <a:r>
              <a:rPr lang="en-US" sz="1000" dirty="0">
                <a:latin typeface="Times New Roman" panose="02020603050405020304" pitchFamily="18" charset="0"/>
                <a:cs typeface="Times New Roman" panose="02020603050405020304" pitchFamily="18" charset="0"/>
              </a:rPr>
              <a:t>Expose the trained model to an external set of simulated and real data.</a:t>
            </a:r>
          </a:p>
        </p:txBody>
      </p:sp>
    </p:spTree>
    <p:extLst>
      <p:ext uri="{BB962C8B-B14F-4D97-AF65-F5344CB8AC3E}">
        <p14:creationId xmlns:p14="http://schemas.microsoft.com/office/powerpoint/2010/main" val="404747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par>
                                <p:cTn id="24" presetID="2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18"/>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4" name="Google Shape;304;p18"/>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18"/>
          <p:cNvSpPr txBox="1">
            <a:spLocks noGrp="1"/>
          </p:cNvSpPr>
          <p:nvPr>
            <p:ph type="title"/>
          </p:nvPr>
        </p:nvSpPr>
        <p:spPr>
          <a:xfrm>
            <a:off x="6051" y="566696"/>
            <a:ext cx="11919300" cy="564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ea typeface="Cordia New"/>
                <a:cs typeface="Times New Roman" panose="02020603050405020304" pitchFamily="18" charset="0"/>
                <a:sym typeface="Cordia New"/>
              </a:rPr>
              <a:t>Recommendations for Future Work </a:t>
            </a:r>
            <a:endParaRPr sz="3600" dirty="0">
              <a:latin typeface="Times New Roman" panose="02020603050405020304" pitchFamily="18" charset="0"/>
              <a:cs typeface="Times New Roman" panose="02020603050405020304" pitchFamily="18" charset="0"/>
            </a:endParaRPr>
          </a:p>
        </p:txBody>
      </p:sp>
      <p:sp>
        <p:nvSpPr>
          <p:cNvPr id="306" name="Google Shape;306;p18"/>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grpSp>
        <p:nvGrpSpPr>
          <p:cNvPr id="308" name="Google Shape;308;p18"/>
          <p:cNvGrpSpPr/>
          <p:nvPr/>
        </p:nvGrpSpPr>
        <p:grpSpPr>
          <a:xfrm>
            <a:off x="63705" y="6418339"/>
            <a:ext cx="11357081" cy="436354"/>
            <a:chOff x="63705" y="6418339"/>
            <a:chExt cx="11357081" cy="436354"/>
          </a:xfrm>
        </p:grpSpPr>
        <p:sp>
          <p:nvSpPr>
            <p:cNvPr id="309" name="Google Shape;309;p18"/>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310" name="Google Shape;310;p18"/>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311" name="Google Shape;311;p18"/>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312" name="Google Shape;312;p18"/>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313" name="Google Shape;313;p18"/>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314" name="Google Shape;314;p18"/>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315" name="Google Shape;315;p18"/>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316" name="Google Shape;316;p18"/>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317" name="Google Shape;317;p18"/>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18"/>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18"/>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grpSp>
        <p:nvGrpSpPr>
          <p:cNvPr id="321" name="Google Shape;321;p18"/>
          <p:cNvGrpSpPr/>
          <p:nvPr/>
        </p:nvGrpSpPr>
        <p:grpSpPr>
          <a:xfrm>
            <a:off x="63701" y="6401064"/>
            <a:ext cx="11806360" cy="443290"/>
            <a:chOff x="63701" y="6401064"/>
            <a:chExt cx="11806360" cy="443290"/>
          </a:xfrm>
        </p:grpSpPr>
        <p:sp>
          <p:nvSpPr>
            <p:cNvPr id="322" name="Google Shape;322;p18"/>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323" name="Google Shape;323;p18"/>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324" name="Google Shape;324;p18"/>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325" name="Google Shape;325;p18"/>
            <p:cNvSpPr/>
            <p:nvPr/>
          </p:nvSpPr>
          <p:spPr>
            <a:xfrm>
              <a:off x="5521149" y="6401064"/>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326" name="Google Shape;326;p18"/>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327" name="Google Shape;327;p18"/>
          <p:cNvSpPr txBox="1"/>
          <p:nvPr/>
        </p:nvSpPr>
        <p:spPr>
          <a:xfrm>
            <a:off x="7638250" y="5100350"/>
            <a:ext cx="60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28" name="Google Shape;328;p18"/>
          <p:cNvSpPr/>
          <p:nvPr/>
        </p:nvSpPr>
        <p:spPr>
          <a:xfrm>
            <a:off x="7444200" y="6408000"/>
            <a:ext cx="2252899"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1F0AACF0-77D3-2817-E470-E87B1F0ABA4F}"/>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F10E23F4-5C6A-C699-AA52-3395B586C372}"/>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40E49E0-CAD8-87D7-8854-B264EC26CBF6}"/>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4B1AB66A-0CDC-512F-AAB5-3A536EF54953}"/>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87E0D937-B3F7-1F6F-D780-31F1CDE33E4A}"/>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660F9B8C-7A63-131F-47AE-04DA18049495}"/>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19255158-1685-CB5F-CF17-6BE875B00E2A}"/>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6D60C136-82A5-A782-7C3C-21797084D814}"/>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Manuscript Review</a:t>
                </a:r>
                <a:endParaRPr sz="1100" b="0" i="0" u="none" strike="noStrike" cap="none" dirty="0">
                  <a:solidFill>
                    <a:srgbClr val="000000"/>
                  </a:solidFill>
                  <a:latin typeface="Arial"/>
                  <a:ea typeface="Arial"/>
                  <a:cs typeface="Arial"/>
                  <a:sym typeface="Arial"/>
                </a:endParaRPr>
              </a:p>
            </p:txBody>
          </p:sp>
          <p:sp>
            <p:nvSpPr>
              <p:cNvPr id="11" name="Google Shape;134;p14">
                <a:extLst>
                  <a:ext uri="{FF2B5EF4-FFF2-40B4-BE49-F238E27FC236}">
                    <a16:creationId xmlns:a16="http://schemas.microsoft.com/office/drawing/2014/main" id="{313EBFE9-8857-E41E-0D7F-5B8A5E912066}"/>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AA8AC708-818A-DF5B-2CC5-7EC4E178494D}"/>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Recommendations</a:t>
              </a:r>
              <a:endParaRPr sz="1600" dirty="0">
                <a:solidFill>
                  <a:schemeClr val="lt1"/>
                </a:solidFill>
                <a:latin typeface="Calibri"/>
                <a:ea typeface="Calibri"/>
                <a:cs typeface="Calibri"/>
              </a:endParaRPr>
            </a:p>
          </p:txBody>
        </p:sp>
      </p:grpSp>
      <p:sp>
        <p:nvSpPr>
          <p:cNvPr id="12" name="Google Shape;127;p14">
            <a:extLst>
              <a:ext uri="{FF2B5EF4-FFF2-40B4-BE49-F238E27FC236}">
                <a16:creationId xmlns:a16="http://schemas.microsoft.com/office/drawing/2014/main" id="{AF9AAC6B-CC50-EC74-F568-C44D517EA922}"/>
              </a:ext>
            </a:extLst>
          </p:cNvPr>
          <p:cNvSpPr txBox="1">
            <a:spLocks/>
          </p:cNvSpPr>
          <p:nvPr/>
        </p:nvSpPr>
        <p:spPr>
          <a:xfrm>
            <a:off x="11637436" y="6479243"/>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21</a:t>
            </a:fld>
            <a:endParaRPr lang="en-US" dirty="0"/>
          </a:p>
        </p:txBody>
      </p:sp>
      <p:sp>
        <p:nvSpPr>
          <p:cNvPr id="13" name="Content Placeholder 3">
            <a:extLst>
              <a:ext uri="{FF2B5EF4-FFF2-40B4-BE49-F238E27FC236}">
                <a16:creationId xmlns:a16="http://schemas.microsoft.com/office/drawing/2014/main" id="{453FC545-79DE-6B75-FDA8-FC6C2B1C0C67}"/>
              </a:ext>
            </a:extLst>
          </p:cNvPr>
          <p:cNvSpPr txBox="1">
            <a:spLocks/>
          </p:cNvSpPr>
          <p:nvPr/>
        </p:nvSpPr>
        <p:spPr>
          <a:xfrm>
            <a:off x="1641937" y="1512134"/>
            <a:ext cx="8647527" cy="406284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700" b="1" dirty="0">
                <a:latin typeface="Times New Roman" panose="02020603050405020304" pitchFamily="18" charset="0"/>
                <a:cs typeface="Times New Roman" panose="02020603050405020304" pitchFamily="18" charset="0"/>
              </a:rPr>
              <a:t>Redefining the Digital Twin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Evaluate the existing validation techniques used and work towards creating a standardized validation method for DTs across various applications and levels of abstraction.</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SCADA Systems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Further analysis of cyber-security measures that can be implemented across legacy systems to mitigate the risks when applying IOT devices. </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Data-Driven Defense for Smart Manufacturing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Exploration into the use of bagging and boosting (the combination of ML architectures both in parallel and sequential order, respectively)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 in-depth modelling and application of methods to the Automatic Storage and Retrieval System (ASRS/HBW) to create a cyber-threat model applicable to specific areas within the manufacturing process.</a:t>
            </a:r>
          </a:p>
          <a:p>
            <a:endParaRPr lang="en-US"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Digital Twin Validation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Further exploration into the use of ML and AI algorithms for Digital Twin validation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Expansion of our case study using more data (both in terms of volume and higher detail)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19"/>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 name="Google Shape;340;p19"/>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1" name="Google Shape;341;p19"/>
          <p:cNvSpPr txBox="1">
            <a:spLocks noGrp="1"/>
          </p:cNvSpPr>
          <p:nvPr>
            <p:ph type="title"/>
          </p:nvPr>
        </p:nvSpPr>
        <p:spPr>
          <a:xfrm>
            <a:off x="6051" y="566696"/>
            <a:ext cx="11919300" cy="564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ea typeface="Cordia New"/>
                <a:cs typeface="Times New Roman" panose="02020603050405020304" pitchFamily="18" charset="0"/>
                <a:sym typeface="Cordia New"/>
              </a:rPr>
              <a:t>Conclusion</a:t>
            </a:r>
            <a:endParaRPr sz="3600" dirty="0">
              <a:latin typeface="Times New Roman" panose="02020603050405020304" pitchFamily="18" charset="0"/>
              <a:cs typeface="Times New Roman" panose="02020603050405020304" pitchFamily="18" charset="0"/>
            </a:endParaRPr>
          </a:p>
        </p:txBody>
      </p:sp>
      <p:sp>
        <p:nvSpPr>
          <p:cNvPr id="342" name="Google Shape;342;p19"/>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grpSp>
        <p:nvGrpSpPr>
          <p:cNvPr id="344" name="Google Shape;344;p19"/>
          <p:cNvGrpSpPr/>
          <p:nvPr/>
        </p:nvGrpSpPr>
        <p:grpSpPr>
          <a:xfrm>
            <a:off x="63705" y="6418339"/>
            <a:ext cx="11357081" cy="436354"/>
            <a:chOff x="63705" y="6418339"/>
            <a:chExt cx="11357081" cy="436354"/>
          </a:xfrm>
        </p:grpSpPr>
        <p:sp>
          <p:nvSpPr>
            <p:cNvPr id="345" name="Google Shape;345;p19"/>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346" name="Google Shape;346;p19"/>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347" name="Google Shape;347;p19"/>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348" name="Google Shape;348;p19"/>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349" name="Google Shape;349;p19"/>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350" name="Google Shape;350;p19"/>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351" name="Google Shape;351;p19"/>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352" name="Google Shape;352;p19"/>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353" name="Google Shape;353;p19"/>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19"/>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19"/>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grpSp>
        <p:nvGrpSpPr>
          <p:cNvPr id="357" name="Google Shape;357;p19"/>
          <p:cNvGrpSpPr/>
          <p:nvPr/>
        </p:nvGrpSpPr>
        <p:grpSpPr>
          <a:xfrm>
            <a:off x="63701" y="6401064"/>
            <a:ext cx="11806360" cy="443290"/>
            <a:chOff x="63701" y="6401064"/>
            <a:chExt cx="11806360" cy="443290"/>
          </a:xfrm>
        </p:grpSpPr>
        <p:sp>
          <p:nvSpPr>
            <p:cNvPr id="358" name="Google Shape;358;p19"/>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359" name="Google Shape;359;p19"/>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360" name="Google Shape;360;p19"/>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361" name="Google Shape;361;p19"/>
            <p:cNvSpPr/>
            <p:nvPr/>
          </p:nvSpPr>
          <p:spPr>
            <a:xfrm>
              <a:off x="5521149" y="6401064"/>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362" name="Google Shape;362;p19"/>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364" name="Google Shape;364;p19"/>
          <p:cNvSpPr txBox="1"/>
          <p:nvPr/>
        </p:nvSpPr>
        <p:spPr>
          <a:xfrm>
            <a:off x="7638250" y="5100350"/>
            <a:ext cx="60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65" name="Google Shape;365;p19"/>
          <p:cNvSpPr/>
          <p:nvPr/>
        </p:nvSpPr>
        <p:spPr>
          <a:xfrm>
            <a:off x="7444200" y="6408000"/>
            <a:ext cx="2252899"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04999BE9-6FC8-7653-A887-DDF7E4E9305C}"/>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8580BF9B-FF35-3519-3BE7-90EA43B9310B}"/>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2377E88D-5E3D-B7C2-A1EA-D3CE0D4A4E12}"/>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DFCB3EA4-73CB-0DF5-83C6-FA35D25086C3}"/>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EA36FADB-CD10-17C7-EE52-A0E34D549012}"/>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89306D4A-5AFE-8658-0517-3AC5F3B952A3}"/>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9AFBD2D3-87DA-2981-7C82-E1C6BC444D3D}"/>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5BEC5086-5EC0-4EF5-BF57-3922D770A107}"/>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Manuscript Review</a:t>
                </a:r>
                <a:endParaRPr sz="1100" b="0" i="0" u="none" strike="noStrike" cap="none" dirty="0">
                  <a:solidFill>
                    <a:srgbClr val="000000"/>
                  </a:solidFill>
                  <a:latin typeface="Arial"/>
                  <a:ea typeface="Arial"/>
                  <a:cs typeface="Arial"/>
                  <a:sym typeface="Arial"/>
                </a:endParaRPr>
              </a:p>
            </p:txBody>
          </p:sp>
          <p:sp>
            <p:nvSpPr>
              <p:cNvPr id="11" name="Google Shape;134;p14">
                <a:extLst>
                  <a:ext uri="{FF2B5EF4-FFF2-40B4-BE49-F238E27FC236}">
                    <a16:creationId xmlns:a16="http://schemas.microsoft.com/office/drawing/2014/main" id="{0D4A6B7D-4247-0492-8201-3BB89B4C8BC2}"/>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Conclusion</a:t>
                </a:r>
                <a:endParaRPr sz="1600"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B9B0CF75-273E-2DB8-D6AD-3F26EB5FF5AB}"/>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83D2E27-35D9-7012-51B0-5A7F2994AF27}"/>
              </a:ext>
            </a:extLst>
          </p:cNvPr>
          <p:cNvSpPr txBox="1">
            <a:spLocks/>
          </p:cNvSpPr>
          <p:nvPr/>
        </p:nvSpPr>
        <p:spPr>
          <a:xfrm>
            <a:off x="11690048" y="6445838"/>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22</a:t>
            </a:fld>
            <a:endParaRPr lang="en-US" dirty="0"/>
          </a:p>
        </p:txBody>
      </p:sp>
      <p:sp>
        <p:nvSpPr>
          <p:cNvPr id="13" name="Content Placeholder 3">
            <a:extLst>
              <a:ext uri="{FF2B5EF4-FFF2-40B4-BE49-F238E27FC236}">
                <a16:creationId xmlns:a16="http://schemas.microsoft.com/office/drawing/2014/main" id="{CD2E419E-EB05-56DD-EAFA-A12AB1F6AB64}"/>
              </a:ext>
            </a:extLst>
          </p:cNvPr>
          <p:cNvSpPr txBox="1">
            <a:spLocks/>
          </p:cNvSpPr>
          <p:nvPr/>
        </p:nvSpPr>
        <p:spPr>
          <a:xfrm>
            <a:off x="1641937" y="1566974"/>
            <a:ext cx="8647527" cy="406284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latin typeface="Times New Roman" panose="02020603050405020304" pitchFamily="18" charset="0"/>
                <a:cs typeface="Times New Roman" panose="02020603050405020304" pitchFamily="18" charset="0"/>
              </a:rPr>
              <a:t>Regardless of our stance on the application of Digital Twins (DTs) in industry, from their definition and classification to validation methods and future potential, it's crucial to recognize that this concept will continue to evolve. The insights and methodologies presented in our research may not immediately alter the existing practices of industry professionals. The prevalent mindset of maintaining the status quo unless necessary, often stated as "If it isn’t broken, don’t fix it", remains a significant barrier to the adoption of novel technologies in industrial processes.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Nonetheless, it is essential to challenge and re-assess established norms. The primary motivation behind this manuscript is to contribute to the ongoing advancement of DT technology. It is my aspiration that this work will encourage others to persistently challenge the status quo.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3" name="Google Shape;473;p21"/>
          <p:cNvSpPr txBox="1">
            <a:spLocks noGrp="1"/>
          </p:cNvSpPr>
          <p:nvPr>
            <p:ph type="sldNum" idx="12"/>
          </p:nvPr>
        </p:nvSpPr>
        <p:spPr>
          <a:xfrm>
            <a:off x="11683082" y="6404740"/>
            <a:ext cx="431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dirty="0"/>
          </a:p>
        </p:txBody>
      </p:sp>
      <p:sp>
        <p:nvSpPr>
          <p:cNvPr id="474" name="Google Shape;474;p21"/>
          <p:cNvSpPr txBox="1">
            <a:spLocks noGrp="1"/>
          </p:cNvSpPr>
          <p:nvPr>
            <p:ph type="body" idx="1"/>
          </p:nvPr>
        </p:nvSpPr>
        <p:spPr>
          <a:xfrm>
            <a:off x="1519882" y="569479"/>
            <a:ext cx="9156356" cy="4482314"/>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dk1"/>
              </a:buClr>
              <a:buSzPct val="100000"/>
              <a:buNone/>
            </a:pPr>
            <a:endParaRPr sz="3600" dirty="0">
              <a:latin typeface="Cordia New"/>
              <a:ea typeface="Cordia New"/>
              <a:cs typeface="Cordia New"/>
              <a:sym typeface="Cordia New"/>
            </a:endParaRPr>
          </a:p>
          <a:p>
            <a:pPr marL="0" lvl="0" indent="0" algn="ctr" rtl="0">
              <a:lnSpc>
                <a:spcPct val="90000"/>
              </a:lnSpc>
              <a:spcBef>
                <a:spcPts val="1000"/>
              </a:spcBef>
              <a:spcAft>
                <a:spcPts val="0"/>
              </a:spcAft>
              <a:buClr>
                <a:schemeClr val="dk1"/>
              </a:buClr>
              <a:buSzPct val="100000"/>
              <a:buNone/>
            </a:pPr>
            <a:r>
              <a:rPr lang="en-US" sz="4800" dirty="0">
                <a:latin typeface="Times New Roman" panose="02020603050405020304" pitchFamily="18" charset="0"/>
                <a:ea typeface="Cordia New"/>
                <a:cs typeface="Times New Roman" panose="02020603050405020304" pitchFamily="18" charset="0"/>
                <a:sym typeface="Cordia New"/>
              </a:rPr>
              <a:t>Thank you!</a:t>
            </a:r>
            <a:endParaRPr lang="en-US" sz="4800" dirty="0">
              <a:latin typeface="Times New Roman" panose="02020603050405020304" pitchFamily="18" charset="0"/>
              <a:cs typeface="Times New Roman" panose="02020603050405020304" pitchFamily="18" charset="0"/>
            </a:endParaRPr>
          </a:p>
          <a:p>
            <a:pPr marL="0" lvl="0" indent="0" algn="ctr" rtl="0">
              <a:lnSpc>
                <a:spcPct val="90000"/>
              </a:lnSpc>
              <a:spcBef>
                <a:spcPts val="1000"/>
              </a:spcBef>
              <a:spcAft>
                <a:spcPts val="0"/>
              </a:spcAft>
              <a:buClr>
                <a:schemeClr val="dk1"/>
              </a:buClr>
              <a:buSzPct val="100000"/>
              <a:buNone/>
            </a:pPr>
            <a:r>
              <a:rPr lang="en-US" sz="4800" dirty="0">
                <a:latin typeface="Times New Roman" panose="02020603050405020304" pitchFamily="18" charset="0"/>
                <a:ea typeface="Cordia New"/>
                <a:cs typeface="Times New Roman" panose="02020603050405020304" pitchFamily="18" charset="0"/>
                <a:sym typeface="Cordia New"/>
              </a:rPr>
              <a:t>________________________</a:t>
            </a:r>
          </a:p>
          <a:p>
            <a:pPr marL="0" lvl="0" indent="0" algn="ctr" rtl="0">
              <a:lnSpc>
                <a:spcPct val="90000"/>
              </a:lnSpc>
              <a:spcBef>
                <a:spcPts val="1000"/>
              </a:spcBef>
              <a:spcAft>
                <a:spcPts val="0"/>
              </a:spcAft>
              <a:buClr>
                <a:schemeClr val="dk1"/>
              </a:buClr>
              <a:buSzPct val="100000"/>
              <a:buNone/>
            </a:pPr>
            <a:endParaRPr lang="en-US" sz="4800" dirty="0">
              <a:latin typeface="Times New Roman" panose="02020603050405020304" pitchFamily="18" charset="0"/>
              <a:ea typeface="Cordia New"/>
              <a:cs typeface="Times New Roman" panose="02020603050405020304" pitchFamily="18" charset="0"/>
              <a:sym typeface="Cordia New"/>
            </a:endParaRPr>
          </a:p>
          <a:p>
            <a:pPr marL="0" lvl="0" indent="0" algn="ctr" rtl="0">
              <a:lnSpc>
                <a:spcPct val="90000"/>
              </a:lnSpc>
              <a:spcBef>
                <a:spcPts val="1000"/>
              </a:spcBef>
              <a:spcAft>
                <a:spcPts val="0"/>
              </a:spcAft>
              <a:buClr>
                <a:schemeClr val="dk1"/>
              </a:buClr>
              <a:buSzPct val="100000"/>
              <a:buNone/>
            </a:pPr>
            <a:r>
              <a:rPr lang="en-US" sz="4800" dirty="0">
                <a:latin typeface="Times New Roman" panose="02020603050405020304" pitchFamily="18" charset="0"/>
                <a:ea typeface="Cordia New"/>
                <a:cs typeface="Times New Roman" panose="02020603050405020304" pitchFamily="18" charset="0"/>
                <a:sym typeface="Cordia New"/>
              </a:rPr>
              <a:t>Questions?</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9"/>
        <p:cNvGrpSpPr/>
        <p:nvPr/>
      </p:nvGrpSpPr>
      <p:grpSpPr>
        <a:xfrm>
          <a:off x="0" y="0"/>
          <a:ext cx="0" cy="0"/>
          <a:chOff x="0" y="0"/>
          <a:chExt cx="0" cy="0"/>
        </a:xfrm>
      </p:grpSpPr>
      <p:sp>
        <p:nvSpPr>
          <p:cNvPr id="483" name="Google Shape;483;p22"/>
          <p:cNvSpPr txBox="1">
            <a:spLocks noGrp="1"/>
          </p:cNvSpPr>
          <p:nvPr>
            <p:ph type="sldNum" idx="12"/>
          </p:nvPr>
        </p:nvSpPr>
        <p:spPr>
          <a:xfrm>
            <a:off x="11702943" y="6402069"/>
            <a:ext cx="39787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dirty="0"/>
          </a:p>
        </p:txBody>
      </p:sp>
      <p:sp>
        <p:nvSpPr>
          <p:cNvPr id="484" name="Google Shape;484;p22"/>
          <p:cNvSpPr txBox="1"/>
          <p:nvPr/>
        </p:nvSpPr>
        <p:spPr>
          <a:xfrm>
            <a:off x="0" y="370800"/>
            <a:ext cx="10758855" cy="56465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ct val="100000"/>
              <a:buFont typeface="Calibri"/>
              <a:buNone/>
            </a:pPr>
            <a:r>
              <a:rPr lang="en-US" sz="2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References</a:t>
            </a:r>
            <a:endParaRPr sz="2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aphicFrame>
        <p:nvGraphicFramePr>
          <p:cNvPr id="2" name="Table 1">
            <a:extLst>
              <a:ext uri="{FF2B5EF4-FFF2-40B4-BE49-F238E27FC236}">
                <a16:creationId xmlns:a16="http://schemas.microsoft.com/office/drawing/2014/main" id="{1A10B51E-6558-8BE2-6EF2-2BE982D86206}"/>
              </a:ext>
            </a:extLst>
          </p:cNvPr>
          <p:cNvGraphicFramePr>
            <a:graphicFrameLocks noGrp="1"/>
          </p:cNvGraphicFramePr>
          <p:nvPr>
            <p:extLst>
              <p:ext uri="{D42A27DB-BD31-4B8C-83A1-F6EECF244321}">
                <p14:modId xmlns:p14="http://schemas.microsoft.com/office/powerpoint/2010/main" val="2913270810"/>
              </p:ext>
            </p:extLst>
          </p:nvPr>
        </p:nvGraphicFramePr>
        <p:xfrm>
          <a:off x="257379" y="828446"/>
          <a:ext cx="11338560" cy="4465320"/>
        </p:xfrm>
        <a:graphic>
          <a:graphicData uri="http://schemas.openxmlformats.org/drawingml/2006/table">
            <a:tbl>
              <a:tblPr firstRow="1" bandRow="1">
                <a:tableStyleId>{A2655901-3339-412E-836B-6E5A8E55EEAC}</a:tableStyleId>
              </a:tblPr>
              <a:tblGrid>
                <a:gridCol w="408562">
                  <a:extLst>
                    <a:ext uri="{9D8B030D-6E8A-4147-A177-3AD203B41FA5}">
                      <a16:colId xmlns:a16="http://schemas.microsoft.com/office/drawing/2014/main" val="582366532"/>
                    </a:ext>
                  </a:extLst>
                </a:gridCol>
                <a:gridCol w="10929998">
                  <a:extLst>
                    <a:ext uri="{9D8B030D-6E8A-4147-A177-3AD203B41FA5}">
                      <a16:colId xmlns:a16="http://schemas.microsoft.com/office/drawing/2014/main" val="1774564191"/>
                    </a:ext>
                  </a:extLst>
                </a:gridCol>
              </a:tblGrid>
              <a:tr h="151453">
                <a:tc>
                  <a:txBody>
                    <a:bodyPr/>
                    <a:lstStyle/>
                    <a:p>
                      <a:r>
                        <a:rPr lang="en-US" sz="700" dirty="0">
                          <a:latin typeface="Times New Roman" panose="02020603050405020304" pitchFamily="18" charset="0"/>
                          <a:cs typeface="Times New Roman" panose="02020603050405020304" pitchFamily="18"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dirty="0">
                          <a:latin typeface="Times New Roman" panose="02020603050405020304" pitchFamily="18" charset="0"/>
                          <a:cs typeface="Times New Roman" panose="02020603050405020304" pitchFamily="18" charset="0"/>
                        </a:rPr>
                        <a:t>A. </a:t>
                      </a:r>
                      <a:r>
                        <a:rPr lang="en-US" sz="700" dirty="0" err="1">
                          <a:latin typeface="Times New Roman" panose="02020603050405020304" pitchFamily="18" charset="0"/>
                          <a:cs typeface="Times New Roman" panose="02020603050405020304" pitchFamily="18" charset="0"/>
                        </a:rPr>
                        <a:t>Thelen</a:t>
                      </a:r>
                      <a:r>
                        <a:rPr lang="en-US" sz="700" dirty="0">
                          <a:latin typeface="Times New Roman" panose="02020603050405020304" pitchFamily="18" charset="0"/>
                          <a:cs typeface="Times New Roman" panose="02020603050405020304" pitchFamily="18" charset="0"/>
                        </a:rPr>
                        <a:t>, X. Zhang, O. Fink, Y. Lu, S. Ghosh, B. D. </a:t>
                      </a:r>
                      <a:r>
                        <a:rPr lang="en-US" sz="700" dirty="0" err="1">
                          <a:latin typeface="Times New Roman" panose="02020603050405020304" pitchFamily="18" charset="0"/>
                          <a:cs typeface="Times New Roman" panose="02020603050405020304" pitchFamily="18" charset="0"/>
                        </a:rPr>
                        <a:t>Youn</a:t>
                      </a:r>
                      <a:r>
                        <a:rPr lang="en-US" sz="700" dirty="0">
                          <a:latin typeface="Times New Roman" panose="02020603050405020304" pitchFamily="18" charset="0"/>
                          <a:cs typeface="Times New Roman" panose="02020603050405020304" pitchFamily="18" charset="0"/>
                        </a:rPr>
                        <a:t>, M. D. Todd, S. Mahadevan, C. Hu, and Z. Hu, “A comprehensive review of digital twin—part 1: modeling and twinning enabling technologies,” </a:t>
                      </a:r>
                      <a:r>
                        <a:rPr lang="en-US" sz="700" i="1" dirty="0">
                          <a:latin typeface="Times New Roman" panose="02020603050405020304" pitchFamily="18" charset="0"/>
                          <a:cs typeface="Times New Roman" panose="02020603050405020304" pitchFamily="18" charset="0"/>
                        </a:rPr>
                        <a:t>Structural and Multidisciplinary Optimization</a:t>
                      </a:r>
                      <a:r>
                        <a:rPr lang="en-US" sz="700" dirty="0">
                          <a:latin typeface="Times New Roman" panose="02020603050405020304" pitchFamily="18" charset="0"/>
                          <a:cs typeface="Times New Roman" panose="02020603050405020304" pitchFamily="18" charset="0"/>
                        </a:rPr>
                        <a:t>, vol. 65, no. 12, p. 354, 2022.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42843384"/>
                  </a:ext>
                </a:extLst>
              </a:tr>
              <a:tr h="188419">
                <a:tc>
                  <a:txBody>
                    <a:bodyPr/>
                    <a:lstStyle/>
                    <a:p>
                      <a:r>
                        <a:rPr lang="en-US" sz="700" dirty="0">
                          <a:latin typeface="Times New Roman" panose="02020603050405020304" pitchFamily="18" charset="0"/>
                          <a:cs typeface="Times New Roman" panose="02020603050405020304" pitchFamily="18" charset="0"/>
                        </a:rPr>
                        <a:t>[2]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dirty="0">
                          <a:latin typeface="Times New Roman" panose="02020603050405020304" pitchFamily="18" charset="0"/>
                          <a:cs typeface="Times New Roman" panose="02020603050405020304" pitchFamily="18" charset="0"/>
                        </a:rPr>
                        <a:t> E. </a:t>
                      </a:r>
                      <a:r>
                        <a:rPr lang="en-US" sz="700" dirty="0" err="1">
                          <a:latin typeface="Times New Roman" panose="02020603050405020304" pitchFamily="18" charset="0"/>
                          <a:cs typeface="Times New Roman" panose="02020603050405020304" pitchFamily="18" charset="0"/>
                        </a:rPr>
                        <a:t>Glaessgen</a:t>
                      </a:r>
                      <a:r>
                        <a:rPr lang="en-US" sz="700" dirty="0">
                          <a:latin typeface="Times New Roman" panose="02020603050405020304" pitchFamily="18" charset="0"/>
                          <a:cs typeface="Times New Roman" panose="02020603050405020304" pitchFamily="18" charset="0"/>
                        </a:rPr>
                        <a:t> and D. </a:t>
                      </a:r>
                      <a:r>
                        <a:rPr lang="en-US" sz="700" dirty="0" err="1">
                          <a:latin typeface="Times New Roman" panose="02020603050405020304" pitchFamily="18" charset="0"/>
                          <a:cs typeface="Times New Roman" panose="02020603050405020304" pitchFamily="18" charset="0"/>
                        </a:rPr>
                        <a:t>Stargel</a:t>
                      </a:r>
                      <a:r>
                        <a:rPr lang="en-US" sz="700" dirty="0">
                          <a:latin typeface="Times New Roman" panose="02020603050405020304" pitchFamily="18" charset="0"/>
                          <a:cs typeface="Times New Roman" panose="02020603050405020304" pitchFamily="18" charset="0"/>
                        </a:rPr>
                        <a:t>, “The digital twin paradigm for future </a:t>
                      </a:r>
                      <a:r>
                        <a:rPr lang="en-US" sz="700" dirty="0" err="1">
                          <a:latin typeface="Times New Roman" panose="02020603050405020304" pitchFamily="18" charset="0"/>
                          <a:cs typeface="Times New Roman" panose="02020603050405020304" pitchFamily="18" charset="0"/>
                        </a:rPr>
                        <a:t>nasa</a:t>
                      </a:r>
                      <a:r>
                        <a:rPr lang="en-US" sz="700" dirty="0">
                          <a:latin typeface="Times New Roman" panose="02020603050405020304" pitchFamily="18" charset="0"/>
                          <a:cs typeface="Times New Roman" panose="02020603050405020304" pitchFamily="18" charset="0"/>
                        </a:rPr>
                        <a:t> and us air force vehicles,” in 53rd AIAA/ASME/ASCE/AHS/ASC structures, </a:t>
                      </a:r>
                      <a:r>
                        <a:rPr lang="en-US" sz="700" i="1" dirty="0">
                          <a:latin typeface="Times New Roman" panose="02020603050405020304" pitchFamily="18" charset="0"/>
                          <a:cs typeface="Times New Roman" panose="02020603050405020304" pitchFamily="18" charset="0"/>
                        </a:rPr>
                        <a:t>structural dynamics and materials conference 20th AIAA/ASME/AHS adaptive structures conference 14th AIAA</a:t>
                      </a:r>
                      <a:r>
                        <a:rPr lang="en-US" sz="700" dirty="0">
                          <a:latin typeface="Times New Roman" panose="02020603050405020304" pitchFamily="18" charset="0"/>
                          <a:cs typeface="Times New Roman" panose="02020603050405020304" pitchFamily="18" charset="0"/>
                        </a:rPr>
                        <a:t>, 2012, p. 1818.</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1747554"/>
                  </a:ext>
                </a:extLst>
              </a:tr>
              <a:tr h="0">
                <a:tc>
                  <a:txBody>
                    <a:bodyPr/>
                    <a:lstStyle/>
                    <a:p>
                      <a:r>
                        <a:rPr lang="en-US" sz="700" dirty="0">
                          <a:latin typeface="Times New Roman" panose="02020603050405020304" pitchFamily="18" charset="0"/>
                          <a:cs typeface="Times New Roman" panose="02020603050405020304" pitchFamily="18" charset="0"/>
                        </a:rPr>
                        <a:t>[3]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dirty="0">
                          <a:latin typeface="Times New Roman" panose="02020603050405020304" pitchFamily="18" charset="0"/>
                          <a:cs typeface="Times New Roman" panose="02020603050405020304" pitchFamily="18" charset="0"/>
                        </a:rPr>
                        <a:t> L. Hernández and S. Hernández, “Application of digital 3d models on urban planning and highway design.” </a:t>
                      </a:r>
                      <a:r>
                        <a:rPr lang="en-US" sz="700" i="1" dirty="0">
                          <a:latin typeface="Times New Roman" panose="02020603050405020304" pitchFamily="18" charset="0"/>
                          <a:cs typeface="Times New Roman" panose="02020603050405020304" pitchFamily="18" charset="0"/>
                        </a:rPr>
                        <a:t>WIT Transactions on The Built Environment</a:t>
                      </a:r>
                      <a:r>
                        <a:rPr lang="en-US" sz="700" dirty="0">
                          <a:latin typeface="Times New Roman" panose="02020603050405020304" pitchFamily="18" charset="0"/>
                          <a:cs typeface="Times New Roman" panose="02020603050405020304" pitchFamily="18" charset="0"/>
                        </a:rPr>
                        <a:t>, vol. 33, 1997.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2274780"/>
                  </a:ext>
                </a:extLst>
              </a:tr>
              <a:tr h="0">
                <a:tc>
                  <a:txBody>
                    <a:bodyPr/>
                    <a:lstStyle/>
                    <a:p>
                      <a:r>
                        <a:rPr lang="en-US" sz="700" dirty="0">
                          <a:latin typeface="Times New Roman" panose="02020603050405020304" pitchFamily="18" charset="0"/>
                          <a:cs typeface="Times New Roman" panose="02020603050405020304" pitchFamily="18" charset="0"/>
                        </a:rPr>
                        <a:t>[4]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dirty="0">
                          <a:latin typeface="Times New Roman" panose="02020603050405020304" pitchFamily="18" charset="0"/>
                          <a:cs typeface="Times New Roman" panose="02020603050405020304" pitchFamily="18" charset="0"/>
                        </a:rPr>
                        <a:t>M. Grieves, “Completing the cycle: Using </a:t>
                      </a:r>
                      <a:r>
                        <a:rPr lang="en-US" sz="700" dirty="0" err="1">
                          <a:latin typeface="Times New Roman" panose="02020603050405020304" pitchFamily="18" charset="0"/>
                          <a:cs typeface="Times New Roman" panose="02020603050405020304" pitchFamily="18" charset="0"/>
                        </a:rPr>
                        <a:t>plm</a:t>
                      </a:r>
                      <a:r>
                        <a:rPr lang="en-US" sz="700" dirty="0">
                          <a:latin typeface="Times New Roman" panose="02020603050405020304" pitchFamily="18" charset="0"/>
                          <a:cs typeface="Times New Roman" panose="02020603050405020304" pitchFamily="18" charset="0"/>
                        </a:rPr>
                        <a:t> information in the sales and service functions [slides],” in </a:t>
                      </a:r>
                      <a:r>
                        <a:rPr lang="en-US" sz="700" i="1" dirty="0">
                          <a:latin typeface="Times New Roman" panose="02020603050405020304" pitchFamily="18" charset="0"/>
                          <a:cs typeface="Times New Roman" panose="02020603050405020304" pitchFamily="18" charset="0"/>
                        </a:rPr>
                        <a:t>SME Management Forum</a:t>
                      </a:r>
                      <a:r>
                        <a:rPr lang="en-US" sz="700" dirty="0">
                          <a:latin typeface="Times New Roman" panose="02020603050405020304" pitchFamily="18" charset="0"/>
                          <a:cs typeface="Times New Roman" panose="02020603050405020304" pitchFamily="18" charset="0"/>
                        </a:rPr>
                        <a:t>, 2002.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80135321"/>
                  </a:ext>
                </a:extLst>
              </a:tr>
              <a:tr h="0">
                <a:tc>
                  <a:txBody>
                    <a:bodyPr/>
                    <a:lstStyle/>
                    <a:p>
                      <a:r>
                        <a:rPr lang="en-US" sz="700" dirty="0">
                          <a:latin typeface="Times New Roman" panose="02020603050405020304" pitchFamily="18" charset="0"/>
                          <a:cs typeface="Times New Roman" panose="02020603050405020304" pitchFamily="18" charset="0"/>
                        </a:rPr>
                        <a:t>[5]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dirty="0">
                          <a:latin typeface="Times New Roman" panose="02020603050405020304" pitchFamily="18" charset="0"/>
                          <a:cs typeface="Times New Roman" panose="02020603050405020304" pitchFamily="18" charset="0"/>
                        </a:rPr>
                        <a:t>X. Liu, D. Jiang, B. Tao, F. Xiang, G. Jiang, Y. Sun, J. Kong, and G. Li, “A systematic review of digital twin about physical entities, virtual models, twin data, and applications,” </a:t>
                      </a:r>
                      <a:r>
                        <a:rPr lang="en-US" sz="700" i="1" dirty="0">
                          <a:latin typeface="Times New Roman" panose="02020603050405020304" pitchFamily="18" charset="0"/>
                          <a:cs typeface="Times New Roman" panose="02020603050405020304" pitchFamily="18" charset="0"/>
                        </a:rPr>
                        <a:t>Advanced Engineering Informatics</a:t>
                      </a:r>
                      <a:r>
                        <a:rPr lang="en-US" sz="700" dirty="0">
                          <a:latin typeface="Times New Roman" panose="02020603050405020304" pitchFamily="18" charset="0"/>
                          <a:cs typeface="Times New Roman" panose="02020603050405020304" pitchFamily="18" charset="0"/>
                        </a:rPr>
                        <a:t>, vol. 55, p. 101876, 2023.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253437829"/>
                  </a:ext>
                </a:extLst>
              </a:tr>
              <a:tr h="0">
                <a:tc>
                  <a:txBody>
                    <a:bodyPr/>
                    <a:lstStyle/>
                    <a:p>
                      <a:r>
                        <a:rPr lang="en-US" sz="700" dirty="0">
                          <a:latin typeface="Times New Roman" panose="02020603050405020304" pitchFamily="18" charset="0"/>
                          <a:cs typeface="Times New Roman" panose="02020603050405020304" pitchFamily="18" charset="0"/>
                        </a:rPr>
                        <a:t>[6]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dirty="0">
                          <a:latin typeface="Times New Roman" panose="02020603050405020304" pitchFamily="18" charset="0"/>
                          <a:cs typeface="Times New Roman" panose="02020603050405020304" pitchFamily="18" charset="0"/>
                        </a:rPr>
                        <a:t> M. Grieves, “Digital twin: manufacturing excellence through virtual factory replication,” </a:t>
                      </a:r>
                      <a:r>
                        <a:rPr lang="en-US" sz="700" i="1" dirty="0">
                          <a:latin typeface="Times New Roman" panose="02020603050405020304" pitchFamily="18" charset="0"/>
                          <a:cs typeface="Times New Roman" panose="02020603050405020304" pitchFamily="18" charset="0"/>
                        </a:rPr>
                        <a:t>White paper</a:t>
                      </a:r>
                      <a:r>
                        <a:rPr lang="en-US" sz="700" dirty="0">
                          <a:latin typeface="Times New Roman" panose="02020603050405020304" pitchFamily="18" charset="0"/>
                          <a:cs typeface="Times New Roman" panose="02020603050405020304" pitchFamily="18" charset="0"/>
                        </a:rPr>
                        <a:t>, vol. 1, no. 2014, pp. 1–7, 2014.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71969821"/>
                  </a:ext>
                </a:extLst>
              </a:tr>
              <a:tr h="0">
                <a:tc>
                  <a:txBody>
                    <a:bodyPr/>
                    <a:lstStyle/>
                    <a:p>
                      <a:r>
                        <a:rPr lang="en-US" sz="700" dirty="0">
                          <a:latin typeface="Times New Roman" panose="02020603050405020304" pitchFamily="18" charset="0"/>
                          <a:cs typeface="Times New Roman" panose="02020603050405020304" pitchFamily="18" charset="0"/>
                        </a:rPr>
                        <a:t>[7]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M. Grieves and J. Vickers, “Digital twin: Mitigating unpredictable, undesirable emergent behavior in complex systems,”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Transdisciplinary perspectives on complex systems: New findings and approaches</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pp. 85–113, 2017.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28821371"/>
                  </a:ext>
                </a:extLst>
              </a:tr>
              <a:tr h="144942">
                <a:tc>
                  <a:txBody>
                    <a:bodyPr/>
                    <a:lstStyle/>
                    <a:p>
                      <a:r>
                        <a:rPr lang="en-US" sz="700" dirty="0">
                          <a:latin typeface="Times New Roman" panose="02020603050405020304" pitchFamily="18" charset="0"/>
                          <a:cs typeface="Times New Roman" panose="02020603050405020304" pitchFamily="18" charset="0"/>
                        </a:rPr>
                        <a:t>[8]</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dirty="0">
                          <a:latin typeface="Times New Roman" panose="02020603050405020304" pitchFamily="18" charset="0"/>
                          <a:cs typeface="Times New Roman" panose="02020603050405020304" pitchFamily="18" charset="0"/>
                        </a:rPr>
                        <a:t>W. </a:t>
                      </a:r>
                      <a:r>
                        <a:rPr lang="en-US" sz="700" dirty="0" err="1">
                          <a:latin typeface="Times New Roman" panose="02020603050405020304" pitchFamily="18" charset="0"/>
                          <a:cs typeface="Times New Roman" panose="02020603050405020304" pitchFamily="18" charset="0"/>
                        </a:rPr>
                        <a:t>Kritzinger</a:t>
                      </a:r>
                      <a:r>
                        <a:rPr lang="en-US" sz="700" dirty="0">
                          <a:latin typeface="Times New Roman" panose="02020603050405020304" pitchFamily="18" charset="0"/>
                          <a:cs typeface="Times New Roman" panose="02020603050405020304" pitchFamily="18" charset="0"/>
                        </a:rPr>
                        <a:t>, M. </a:t>
                      </a:r>
                      <a:r>
                        <a:rPr lang="en-US" sz="700" dirty="0" err="1">
                          <a:latin typeface="Times New Roman" panose="02020603050405020304" pitchFamily="18" charset="0"/>
                          <a:cs typeface="Times New Roman" panose="02020603050405020304" pitchFamily="18" charset="0"/>
                        </a:rPr>
                        <a:t>Karner</a:t>
                      </a:r>
                      <a:r>
                        <a:rPr lang="en-US" sz="700" dirty="0">
                          <a:latin typeface="Times New Roman" panose="02020603050405020304" pitchFamily="18" charset="0"/>
                          <a:cs typeface="Times New Roman" panose="02020603050405020304" pitchFamily="18" charset="0"/>
                        </a:rPr>
                        <a:t>, G. </a:t>
                      </a:r>
                      <a:r>
                        <a:rPr lang="en-US" sz="700" dirty="0" err="1">
                          <a:latin typeface="Times New Roman" panose="02020603050405020304" pitchFamily="18" charset="0"/>
                          <a:cs typeface="Times New Roman" panose="02020603050405020304" pitchFamily="18" charset="0"/>
                        </a:rPr>
                        <a:t>Traar</a:t>
                      </a:r>
                      <a:r>
                        <a:rPr lang="en-US" sz="700" dirty="0">
                          <a:latin typeface="Times New Roman" panose="02020603050405020304" pitchFamily="18" charset="0"/>
                          <a:cs typeface="Times New Roman" panose="02020603050405020304" pitchFamily="18" charset="0"/>
                        </a:rPr>
                        <a:t>, J. </a:t>
                      </a:r>
                      <a:r>
                        <a:rPr lang="en-US" sz="700" dirty="0" err="1">
                          <a:latin typeface="Times New Roman" panose="02020603050405020304" pitchFamily="18" charset="0"/>
                          <a:cs typeface="Times New Roman" panose="02020603050405020304" pitchFamily="18" charset="0"/>
                        </a:rPr>
                        <a:t>Henjes</a:t>
                      </a:r>
                      <a:r>
                        <a:rPr lang="en-US" sz="700" dirty="0">
                          <a:latin typeface="Times New Roman" panose="02020603050405020304" pitchFamily="18" charset="0"/>
                          <a:cs typeface="Times New Roman" panose="02020603050405020304" pitchFamily="18" charset="0"/>
                        </a:rPr>
                        <a:t>, and W. </a:t>
                      </a:r>
                      <a:r>
                        <a:rPr lang="en-US" sz="700" dirty="0" err="1">
                          <a:latin typeface="Times New Roman" panose="02020603050405020304" pitchFamily="18" charset="0"/>
                          <a:cs typeface="Times New Roman" panose="02020603050405020304" pitchFamily="18" charset="0"/>
                        </a:rPr>
                        <a:t>Sihn</a:t>
                      </a:r>
                      <a:r>
                        <a:rPr lang="en-US" sz="700" dirty="0">
                          <a:latin typeface="Times New Roman" panose="02020603050405020304" pitchFamily="18" charset="0"/>
                          <a:cs typeface="Times New Roman" panose="02020603050405020304" pitchFamily="18" charset="0"/>
                        </a:rPr>
                        <a:t>, “Digital twin in manufacturing: A categorical literature review and classification,” </a:t>
                      </a:r>
                      <a:r>
                        <a:rPr lang="en-US" sz="700" i="1" dirty="0" err="1">
                          <a:latin typeface="Times New Roman" panose="02020603050405020304" pitchFamily="18" charset="0"/>
                          <a:cs typeface="Times New Roman" panose="02020603050405020304" pitchFamily="18" charset="0"/>
                        </a:rPr>
                        <a:t>IfacPapersOnline</a:t>
                      </a:r>
                      <a:r>
                        <a:rPr lang="en-US" sz="700" dirty="0">
                          <a:latin typeface="Times New Roman" panose="02020603050405020304" pitchFamily="18" charset="0"/>
                          <a:cs typeface="Times New Roman" panose="02020603050405020304" pitchFamily="18" charset="0"/>
                        </a:rPr>
                        <a:t>, vol. 51, no. 11, pp. 1016–1022, 20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249477368"/>
                  </a:ext>
                </a:extLst>
              </a:tr>
              <a:tr h="120623">
                <a:tc>
                  <a:txBody>
                    <a:bodyPr/>
                    <a:lstStyle/>
                    <a:p>
                      <a:r>
                        <a:rPr lang="en-US" sz="700" dirty="0">
                          <a:latin typeface="Times New Roman" panose="02020603050405020304" pitchFamily="18" charset="0"/>
                          <a:cs typeface="Times New Roman" panose="02020603050405020304" pitchFamily="18" charset="0"/>
                        </a:rPr>
                        <a:t>[9]</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dirty="0">
                          <a:latin typeface="Times New Roman" panose="02020603050405020304" pitchFamily="18" charset="0"/>
                          <a:cs typeface="Times New Roman" panose="02020603050405020304" pitchFamily="18" charset="0"/>
                        </a:rPr>
                        <a:t> Y. Wang, Z. Su, S. Guo, M. Dai, T. H. Luan, and Y. Liu, “A survey on digital twins: architecture, enabling technologies, security and privacy, and future prospects,” </a:t>
                      </a:r>
                      <a:r>
                        <a:rPr lang="en-US" sz="700" i="1" dirty="0">
                          <a:latin typeface="Times New Roman" panose="02020603050405020304" pitchFamily="18" charset="0"/>
                          <a:cs typeface="Times New Roman" panose="02020603050405020304" pitchFamily="18" charset="0"/>
                        </a:rPr>
                        <a:t>IEEE Internet of Things Journal</a:t>
                      </a:r>
                      <a:r>
                        <a:rPr lang="en-US" sz="700" dirty="0">
                          <a:latin typeface="Times New Roman" panose="02020603050405020304" pitchFamily="18" charset="0"/>
                          <a:cs typeface="Times New Roman" panose="02020603050405020304" pitchFamily="18" charset="0"/>
                        </a:rPr>
                        <a:t>, 2023.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68078610"/>
                  </a:ext>
                </a:extLst>
              </a:tr>
              <a:tr h="0">
                <a:tc>
                  <a:txBody>
                    <a:bodyPr/>
                    <a:lstStyle/>
                    <a:p>
                      <a:r>
                        <a:rPr lang="en-US" sz="700" dirty="0">
                          <a:latin typeface="Times New Roman" panose="02020603050405020304" pitchFamily="18" charset="0"/>
                          <a:cs typeface="Times New Roman" panose="02020603050405020304" pitchFamily="18" charset="0"/>
                        </a:rPr>
                        <a:t>[10]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dirty="0">
                          <a:latin typeface="Times New Roman" panose="02020603050405020304" pitchFamily="18" charset="0"/>
                          <a:cs typeface="Times New Roman" panose="02020603050405020304" pitchFamily="18" charset="0"/>
                        </a:rPr>
                        <a:t> M. W. Grieves, “Digital twins: Past, present, and future,” in </a:t>
                      </a:r>
                      <a:r>
                        <a:rPr lang="en-US" sz="700" i="1" dirty="0">
                          <a:latin typeface="Times New Roman" panose="02020603050405020304" pitchFamily="18" charset="0"/>
                          <a:cs typeface="Times New Roman" panose="02020603050405020304" pitchFamily="18" charset="0"/>
                        </a:rPr>
                        <a:t>The Digital Twin. Springer</a:t>
                      </a:r>
                      <a:r>
                        <a:rPr lang="en-US" sz="700" dirty="0">
                          <a:latin typeface="Times New Roman" panose="02020603050405020304" pitchFamily="18" charset="0"/>
                          <a:cs typeface="Times New Roman" panose="02020603050405020304" pitchFamily="18" charset="0"/>
                        </a:rPr>
                        <a:t>, 2023, pp. 97–121.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990777246"/>
                  </a:ext>
                </a:extLst>
              </a:tr>
              <a:tr h="120623">
                <a:tc>
                  <a:txBody>
                    <a:bodyPr/>
                    <a:lstStyle/>
                    <a:p>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[11]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S. Liu, J. Bao, and P. Zheng, “A review of digital twin-driven machining: From digitization to intellectualization,”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Journal of Manufacturing Systems</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vol. 67, pp. 361–378, 2023.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28672861"/>
                  </a:ext>
                </a:extLst>
              </a:tr>
              <a:tr h="0">
                <a:tc>
                  <a:txBody>
                    <a:bodyPr/>
                    <a:lstStyle/>
                    <a:p>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[12]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Y. Wang, Z. Su, S. Guo, M. Dai, T. H. Luan, and Y. Liu, “A survey on digital twins: architecture, enabling technologies, security and privacy, and future prospects,”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IEEE Internet of Things Journal</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2023.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89002786"/>
                  </a:ext>
                </a:extLst>
              </a:tr>
              <a:tr h="0">
                <a:tc>
                  <a:txBody>
                    <a:bodyPr/>
                    <a:lstStyle/>
                    <a:p>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[13]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Tao, H. Zhang, A. Liu, and A. Y. Nee, “Digital twin in industry: </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Stateof-the-art</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IEEE Transactions on industrial informatics</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vol. 15, no. 4, pp. 2405–2415, 2018.</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870057472"/>
                  </a:ext>
                </a:extLst>
              </a:tr>
              <a:tr h="190689">
                <a:tc>
                  <a:txBody>
                    <a:bodyPr/>
                    <a:lstStyle/>
                    <a:p>
                      <a:r>
                        <a:rPr lang="en-US" sz="700" dirty="0">
                          <a:latin typeface="Times New Roman" panose="02020603050405020304" pitchFamily="18" charset="0"/>
                          <a:cs typeface="Times New Roman" panose="02020603050405020304" pitchFamily="18" charset="0"/>
                        </a:rPr>
                        <a:t>[14]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I. Automation, “The new </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scada</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Jun 2014.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Online</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Available: https: //inductiveautomation.com/resources/article/old-</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scada</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-vs-the-new-</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scada</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09104186"/>
                  </a:ext>
                </a:extLst>
              </a:tr>
              <a:tr h="0">
                <a:tc>
                  <a:txBody>
                    <a:bodyPr/>
                    <a:lstStyle/>
                    <a:p>
                      <a:r>
                        <a:rPr lang="en-US" sz="700" dirty="0">
                          <a:latin typeface="Times New Roman" panose="02020603050405020304" pitchFamily="18" charset="0"/>
                          <a:cs typeface="Times New Roman" panose="02020603050405020304" pitchFamily="18" charset="0"/>
                        </a:rPr>
                        <a:t>[15]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R. Al-</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Sehrawy</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and B. Kumar, “Digital twins in architecture, engineering, construction and operations. a brief review and analysis,” in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Proceedings of the 18th International Conference on Computing in Civil and Building Engineering: ICCCBE 2020. Springer</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2021, pp. 924–939.</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67463354"/>
                  </a:ext>
                </a:extLst>
              </a:tr>
              <a:tr h="0">
                <a:tc>
                  <a:txBody>
                    <a:bodyPr/>
                    <a:lstStyle/>
                    <a:p>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[16]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L. Wright and S. Davidson, “How to tell the difference between a model and a digital twin,”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Advanced Modeling and Simulation in Engineering Sciences</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vol. 7, no. 1, pp. 1–13, 2020.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80701178"/>
                  </a:ext>
                </a:extLst>
              </a:tr>
              <a:tr h="0">
                <a:tc>
                  <a:txBody>
                    <a:bodyPr/>
                    <a:lstStyle/>
                    <a:p>
                      <a:pPr marR="0" algn="l" rtl="0">
                        <a:lnSpc>
                          <a:spcPct val="100000"/>
                        </a:lnSpc>
                        <a:spcBef>
                          <a:spcPts val="0"/>
                        </a:spcBef>
                        <a:spcAft>
                          <a:spcPts val="0"/>
                        </a:spcAft>
                        <a:buClr>
                          <a:srgbClr val="000000"/>
                        </a:buClr>
                        <a:buFont typeface="Arial"/>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[17]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G. </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Lugaresi</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S. </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Gangemi</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G. </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Gazzoni</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and A. Matta, “Online validation of digital twins for manufacturing systems,”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Computers in Industry</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vol. 150, p. 103942, 2023.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06675986"/>
                  </a:ext>
                </a:extLst>
              </a:tr>
              <a:tr h="125487">
                <a:tc>
                  <a:txBody>
                    <a:bodyPr/>
                    <a:lstStyle/>
                    <a:p>
                      <a:pPr marR="0" algn="l" rtl="0">
                        <a:lnSpc>
                          <a:spcPct val="100000"/>
                        </a:lnSpc>
                        <a:spcBef>
                          <a:spcPts val="0"/>
                        </a:spcBef>
                        <a:spcAft>
                          <a:spcPts val="0"/>
                        </a:spcAft>
                        <a:buClr>
                          <a:srgbClr val="000000"/>
                        </a:buClr>
                        <a:buFont typeface="Arial"/>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[18]</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W. Qian, Y. Guo, K. Cui, P. Wu, W. Fang, and D. Liu, “Multidimensional data modeling and model validation for digital twin workshop,”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Journal of Computing and Information Science in Engineering</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vol. 21, no. 3, p. 031005, 2021.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843029367"/>
                  </a:ext>
                </a:extLst>
              </a:tr>
              <a:tr h="125487">
                <a:tc>
                  <a:txBody>
                    <a:bodyPr/>
                    <a:lstStyle/>
                    <a:p>
                      <a:pPr marR="0" algn="l" rtl="0">
                        <a:lnSpc>
                          <a:spcPct val="100000"/>
                        </a:lnSpc>
                        <a:spcBef>
                          <a:spcPts val="0"/>
                        </a:spcBef>
                        <a:spcAft>
                          <a:spcPts val="0"/>
                        </a:spcAft>
                        <a:buClr>
                          <a:srgbClr val="000000"/>
                        </a:buClr>
                        <a:buFont typeface="Arial"/>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[19]</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F. Emmert-</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Streib</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“Defining a digital twin: A data science-based unification,”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Machine Learning and Knowledge Extraction</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vol. 5, no. 3, pp. 1036–1054, 2023.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48765987"/>
                  </a:ext>
                </a:extLst>
              </a:tr>
              <a:tr h="125487">
                <a:tc>
                  <a:txBody>
                    <a:bodyPr/>
                    <a:lstStyle/>
                    <a:p>
                      <a:pPr marR="0" algn="l" rtl="0">
                        <a:lnSpc>
                          <a:spcPct val="100000"/>
                        </a:lnSpc>
                        <a:spcBef>
                          <a:spcPts val="0"/>
                        </a:spcBef>
                        <a:spcAft>
                          <a:spcPts val="0"/>
                        </a:spcAft>
                        <a:buClr>
                          <a:srgbClr val="000000"/>
                        </a:buClr>
                        <a:buFont typeface="Arial"/>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[20]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T. H. Khan, C. Noh, and S. Han, “Correspondence measure: a review for the digital twin standardization,”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The International Journal of Advanced Manufacturing Technology</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pp. 1–21, 2023.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846893651"/>
                  </a:ext>
                </a:extLst>
              </a:tr>
              <a:tr h="125487">
                <a:tc>
                  <a:txBody>
                    <a:bodyPr/>
                    <a:lstStyle/>
                    <a:p>
                      <a:pPr marR="0" algn="l" rtl="0">
                        <a:lnSpc>
                          <a:spcPct val="100000"/>
                        </a:lnSpc>
                        <a:spcBef>
                          <a:spcPts val="0"/>
                        </a:spcBef>
                        <a:spcAft>
                          <a:spcPts val="0"/>
                        </a:spcAft>
                        <a:buClr>
                          <a:srgbClr val="000000"/>
                        </a:buClr>
                        <a:buFont typeface="Arial"/>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[21]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P. Muñoz, M. </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Wimmer</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J. Troya, and A. </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Vallecillo</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“Using trace alignments for measuring the similarity between a physical and its digital twin,”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in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Proceedings of the 25th International Conference on Model Driven Engineering Languages and Systems: Companion Proceedings</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2022, pp. 503–510.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92089774"/>
                  </a:ext>
                </a:extLst>
              </a:tr>
              <a:tr h="125487">
                <a:tc>
                  <a:txBody>
                    <a:bodyPr/>
                    <a:lstStyle/>
                    <a:p>
                      <a:pPr marR="0" algn="l" rtl="0">
                        <a:lnSpc>
                          <a:spcPct val="100000"/>
                        </a:lnSpc>
                        <a:spcBef>
                          <a:spcPts val="0"/>
                        </a:spcBef>
                        <a:spcAft>
                          <a:spcPts val="0"/>
                        </a:spcAft>
                        <a:buClr>
                          <a:srgbClr val="000000"/>
                        </a:buClr>
                        <a:buFont typeface="Arial"/>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[22]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R. </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Söderberg</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K. </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W¨armefjord</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J. S. Carlson, and L. </a:t>
                      </a:r>
                      <a:r>
                        <a:rPr lang="en-US" sz="700" b="0" i="0" u="none" strike="noStrike" cap="none" dirty="0" err="1">
                          <a:solidFill>
                            <a:srgbClr val="000000"/>
                          </a:solidFill>
                          <a:latin typeface="Times New Roman" panose="02020603050405020304" pitchFamily="18" charset="0"/>
                          <a:cs typeface="Times New Roman" panose="02020603050405020304" pitchFamily="18" charset="0"/>
                          <a:sym typeface="Arial"/>
                        </a:rPr>
                        <a:t>Lindkvist</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“Toward a digital twin for real-time geometry assurance in individualized production,” </a:t>
                      </a:r>
                      <a:r>
                        <a:rPr lang="en-US" sz="700" b="0" i="1" u="none" strike="noStrike" cap="none" dirty="0">
                          <a:solidFill>
                            <a:srgbClr val="000000"/>
                          </a:solidFill>
                          <a:latin typeface="Times New Roman" panose="02020603050405020304" pitchFamily="18" charset="0"/>
                          <a:cs typeface="Times New Roman" panose="02020603050405020304" pitchFamily="18" charset="0"/>
                          <a:sym typeface="Arial"/>
                        </a:rPr>
                        <a:t>CIRP annals</a:t>
                      </a:r>
                      <a:r>
                        <a:rPr lang="en-US" sz="700" b="0" i="0" u="none" strike="noStrike" cap="none" dirty="0">
                          <a:solidFill>
                            <a:srgbClr val="000000"/>
                          </a:solidFill>
                          <a:latin typeface="Times New Roman" panose="02020603050405020304" pitchFamily="18" charset="0"/>
                          <a:cs typeface="Times New Roman" panose="02020603050405020304" pitchFamily="18" charset="0"/>
                          <a:sym typeface="Arial"/>
                        </a:rPr>
                        <a:t>, vol. 66, no. 1, pp. 137–140, 2017.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2587127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2017081" cy="102733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Data-Driven Defense for Smart Manufacturing: </a:t>
            </a:r>
            <a:br>
              <a:rPr lang="en-US" b="1" dirty="0">
                <a:latin typeface="Times New Roman" panose="02020603050405020304" pitchFamily="18" charset="0"/>
                <a:cs typeface="Times New Roman" panose="02020603050405020304" pitchFamily="18" charset="0"/>
              </a:rPr>
            </a:br>
            <a:r>
              <a:rPr lang="en-US" sz="2400" b="1" dirty="0" err="1">
                <a:latin typeface="Times New Roman" panose="02020603050405020304" pitchFamily="18" charset="0"/>
                <a:cs typeface="Times New Roman" panose="02020603050405020304" pitchFamily="18" charset="0"/>
              </a:rPr>
              <a:t>LabFab</a:t>
            </a:r>
            <a:r>
              <a:rPr lang="en-US" sz="2400" b="1" dirty="0">
                <a:latin typeface="Times New Roman" panose="02020603050405020304" pitchFamily="18" charset="0"/>
                <a:cs typeface="Times New Roman" panose="02020603050405020304" pitchFamily="18" charset="0"/>
              </a:rPr>
              <a:t> Case Study</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2A44B97-A91E-4859-417D-92EBACB33F12}"/>
              </a:ext>
            </a:extLst>
          </p:cNvPr>
          <p:cNvSpPr txBox="1">
            <a:spLocks/>
          </p:cNvSpPr>
          <p:nvPr/>
        </p:nvSpPr>
        <p:spPr>
          <a:xfrm>
            <a:off x="11646203" y="6466772"/>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25</a:t>
            </a:fld>
            <a:endParaRPr lang="en-US" dirty="0"/>
          </a:p>
        </p:txBody>
      </p:sp>
      <p:pic>
        <p:nvPicPr>
          <p:cNvPr id="16" name="Picture 15" descr="A diagram of a computer program&#10;&#10;Description automatically generated">
            <a:extLst>
              <a:ext uri="{FF2B5EF4-FFF2-40B4-BE49-F238E27FC236}">
                <a16:creationId xmlns:a16="http://schemas.microsoft.com/office/drawing/2014/main" id="{B7C635B5-39FB-672E-1C6C-5D2A759B3833}"/>
              </a:ext>
            </a:extLst>
          </p:cNvPr>
          <p:cNvPicPr>
            <a:picLocks noChangeAspect="1"/>
          </p:cNvPicPr>
          <p:nvPr/>
        </p:nvPicPr>
        <p:blipFill>
          <a:blip r:embed="rId4"/>
          <a:stretch>
            <a:fillRect/>
          </a:stretch>
        </p:blipFill>
        <p:spPr>
          <a:xfrm>
            <a:off x="-99261" y="3237609"/>
            <a:ext cx="8725822" cy="2683890"/>
          </a:xfrm>
          <a:prstGeom prst="rect">
            <a:avLst/>
          </a:prstGeom>
        </p:spPr>
      </p:pic>
      <p:pic>
        <p:nvPicPr>
          <p:cNvPr id="17" name="Picture 16">
            <a:extLst>
              <a:ext uri="{FF2B5EF4-FFF2-40B4-BE49-F238E27FC236}">
                <a16:creationId xmlns:a16="http://schemas.microsoft.com/office/drawing/2014/main" id="{43B300EB-CD30-5D96-5037-9704808D279A}"/>
              </a:ext>
            </a:extLst>
          </p:cNvPr>
          <p:cNvPicPr>
            <a:picLocks noChangeAspect="1"/>
          </p:cNvPicPr>
          <p:nvPr/>
        </p:nvPicPr>
        <p:blipFill rotWithShape="1">
          <a:blip r:embed="rId5"/>
          <a:srcRect b="22979"/>
          <a:stretch/>
        </p:blipFill>
        <p:spPr>
          <a:xfrm>
            <a:off x="8039973" y="1358345"/>
            <a:ext cx="3908668" cy="2335186"/>
          </a:xfrm>
          <a:prstGeom prst="rect">
            <a:avLst/>
          </a:prstGeom>
          <a:ln w="38100">
            <a:solidFill>
              <a:srgbClr val="4472C4"/>
            </a:solidFill>
          </a:ln>
        </p:spPr>
      </p:pic>
      <p:pic>
        <p:nvPicPr>
          <p:cNvPr id="18" name="Picture 17">
            <a:extLst>
              <a:ext uri="{FF2B5EF4-FFF2-40B4-BE49-F238E27FC236}">
                <a16:creationId xmlns:a16="http://schemas.microsoft.com/office/drawing/2014/main" id="{BE4CC188-43EB-5AE6-4897-78A074220000}"/>
              </a:ext>
            </a:extLst>
          </p:cNvPr>
          <p:cNvPicPr>
            <a:picLocks noChangeAspect="1"/>
          </p:cNvPicPr>
          <p:nvPr/>
        </p:nvPicPr>
        <p:blipFill rotWithShape="1">
          <a:blip r:embed="rId6"/>
          <a:srcRect b="83959"/>
          <a:stretch/>
        </p:blipFill>
        <p:spPr>
          <a:xfrm>
            <a:off x="8721122" y="4635395"/>
            <a:ext cx="3218392" cy="431846"/>
          </a:xfrm>
          <a:prstGeom prst="rect">
            <a:avLst/>
          </a:prstGeom>
        </p:spPr>
      </p:pic>
      <p:pic>
        <p:nvPicPr>
          <p:cNvPr id="19" name="Picture 18">
            <a:extLst>
              <a:ext uri="{FF2B5EF4-FFF2-40B4-BE49-F238E27FC236}">
                <a16:creationId xmlns:a16="http://schemas.microsoft.com/office/drawing/2014/main" id="{4B4FC69E-4630-7E23-7CF2-92FBE5A03685}"/>
              </a:ext>
            </a:extLst>
          </p:cNvPr>
          <p:cNvPicPr>
            <a:picLocks noChangeAspect="1"/>
          </p:cNvPicPr>
          <p:nvPr/>
        </p:nvPicPr>
        <p:blipFill>
          <a:blip r:embed="rId7"/>
          <a:stretch>
            <a:fillRect/>
          </a:stretch>
        </p:blipFill>
        <p:spPr>
          <a:xfrm>
            <a:off x="9126800" y="5181927"/>
            <a:ext cx="2408129" cy="891617"/>
          </a:xfrm>
          <a:prstGeom prst="rect">
            <a:avLst/>
          </a:prstGeom>
        </p:spPr>
      </p:pic>
      <p:cxnSp>
        <p:nvCxnSpPr>
          <p:cNvPr id="20" name="Straight Arrow Connector 19">
            <a:extLst>
              <a:ext uri="{FF2B5EF4-FFF2-40B4-BE49-F238E27FC236}">
                <a16:creationId xmlns:a16="http://schemas.microsoft.com/office/drawing/2014/main" id="{2A96FB69-7E99-BD06-1F23-971AB5C774A9}"/>
              </a:ext>
            </a:extLst>
          </p:cNvPr>
          <p:cNvCxnSpPr>
            <a:cxnSpLocks/>
          </p:cNvCxnSpPr>
          <p:nvPr/>
        </p:nvCxnSpPr>
        <p:spPr>
          <a:xfrm flipV="1">
            <a:off x="2270583" y="2664383"/>
            <a:ext cx="5635262" cy="22027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Oval 20">
            <a:extLst>
              <a:ext uri="{FF2B5EF4-FFF2-40B4-BE49-F238E27FC236}">
                <a16:creationId xmlns:a16="http://schemas.microsoft.com/office/drawing/2014/main" id="{9436EF2C-DC66-9490-B54E-675E36857BB6}"/>
              </a:ext>
            </a:extLst>
          </p:cNvPr>
          <p:cNvSpPr/>
          <p:nvPr/>
        </p:nvSpPr>
        <p:spPr>
          <a:xfrm>
            <a:off x="1777887" y="4830600"/>
            <a:ext cx="529483" cy="503678"/>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Left Brace 21">
            <a:extLst>
              <a:ext uri="{FF2B5EF4-FFF2-40B4-BE49-F238E27FC236}">
                <a16:creationId xmlns:a16="http://schemas.microsoft.com/office/drawing/2014/main" id="{53FA83C0-4252-A965-6ED7-8B3828A3BC46}"/>
              </a:ext>
            </a:extLst>
          </p:cNvPr>
          <p:cNvSpPr/>
          <p:nvPr/>
        </p:nvSpPr>
        <p:spPr>
          <a:xfrm>
            <a:off x="8339206" y="4531694"/>
            <a:ext cx="344047" cy="1611044"/>
          </a:xfrm>
          <a:prstGeom prst="leftBrace">
            <a:avLst>
              <a:gd name="adj1" fmla="val 8333"/>
              <a:gd name="adj2" fmla="val 81533"/>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 name="Right Bracket 22">
            <a:extLst>
              <a:ext uri="{FF2B5EF4-FFF2-40B4-BE49-F238E27FC236}">
                <a16:creationId xmlns:a16="http://schemas.microsoft.com/office/drawing/2014/main" id="{81EDFA1C-5593-94E0-D21D-E892FF623A26}"/>
              </a:ext>
            </a:extLst>
          </p:cNvPr>
          <p:cNvSpPr/>
          <p:nvPr/>
        </p:nvSpPr>
        <p:spPr>
          <a:xfrm>
            <a:off x="11977385" y="4531694"/>
            <a:ext cx="173754" cy="16110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F6FCA01-4C68-02D2-251E-77DA12C6F07C}"/>
              </a:ext>
            </a:extLst>
          </p:cNvPr>
          <p:cNvSpPr txBox="1"/>
          <p:nvPr/>
        </p:nvSpPr>
        <p:spPr>
          <a:xfrm>
            <a:off x="6200996" y="5455795"/>
            <a:ext cx="2520672" cy="523220"/>
          </a:xfrm>
          <a:prstGeom prst="rect">
            <a:avLst/>
          </a:prstGeom>
          <a:noFill/>
        </p:spPr>
        <p:txBody>
          <a:bodyPr wrap="square" rtlCol="0">
            <a:spAutoFit/>
          </a:bodyPr>
          <a:lstStyle/>
          <a:p>
            <a:pPr algn="ctr"/>
            <a:r>
              <a:rPr lang="en-US" sz="1400" dirty="0"/>
              <a:t>Entity Event Actions: </a:t>
            </a:r>
            <a:r>
              <a:rPr lang="en-US" sz="1400" i="1" dirty="0"/>
              <a:t>Generate</a:t>
            </a:r>
          </a:p>
        </p:txBody>
      </p:sp>
      <p:sp>
        <p:nvSpPr>
          <p:cNvPr id="25" name="TextBox 24">
            <a:extLst>
              <a:ext uri="{FF2B5EF4-FFF2-40B4-BE49-F238E27FC236}">
                <a16:creationId xmlns:a16="http://schemas.microsoft.com/office/drawing/2014/main" id="{07916E28-7B8A-38F2-6A26-3A769DB2CD5A}"/>
              </a:ext>
            </a:extLst>
          </p:cNvPr>
          <p:cNvSpPr txBox="1"/>
          <p:nvPr/>
        </p:nvSpPr>
        <p:spPr>
          <a:xfrm>
            <a:off x="3170876" y="4738267"/>
            <a:ext cx="1464858" cy="184666"/>
          </a:xfrm>
          <a:prstGeom prst="rect">
            <a:avLst/>
          </a:prstGeom>
          <a:noFill/>
        </p:spPr>
        <p:txBody>
          <a:bodyPr wrap="square" rtlCol="0">
            <a:spAutoFit/>
          </a:bodyPr>
          <a:lstStyle/>
          <a:p>
            <a:r>
              <a:rPr lang="en-US" sz="600" dirty="0" err="1">
                <a:solidFill>
                  <a:schemeClr val="tx1"/>
                </a:solidFill>
              </a:rPr>
              <a:t>OrderGen</a:t>
            </a:r>
            <a:r>
              <a:rPr lang="en-US" sz="600" dirty="0">
                <a:solidFill>
                  <a:schemeClr val="tx1"/>
                </a:solidFill>
              </a:rPr>
              <a:t>()</a:t>
            </a:r>
          </a:p>
        </p:txBody>
      </p:sp>
      <p:cxnSp>
        <p:nvCxnSpPr>
          <p:cNvPr id="26" name="Straight Connector 25">
            <a:extLst>
              <a:ext uri="{FF2B5EF4-FFF2-40B4-BE49-F238E27FC236}">
                <a16:creationId xmlns:a16="http://schemas.microsoft.com/office/drawing/2014/main" id="{F50A7734-822A-6853-A992-64DF401C794A}"/>
              </a:ext>
            </a:extLst>
          </p:cNvPr>
          <p:cNvCxnSpPr>
            <a:cxnSpLocks/>
            <a:stCxn id="22" idx="0"/>
            <a:endCxn id="23" idx="0"/>
          </p:cNvCxnSpPr>
          <p:nvPr/>
        </p:nvCxnSpPr>
        <p:spPr>
          <a:xfrm>
            <a:off x="8683253" y="4531694"/>
            <a:ext cx="3294132" cy="0"/>
          </a:xfrm>
          <a:prstGeom prst="line">
            <a:avLst/>
          </a:prstGeom>
          <a:ln>
            <a:prstDash val="lgDash"/>
          </a:ln>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0270BC4E-A46C-3CCE-CE6A-F6F6BF5B4662}"/>
              </a:ext>
            </a:extLst>
          </p:cNvPr>
          <p:cNvCxnSpPr>
            <a:cxnSpLocks/>
            <a:stCxn id="22" idx="2"/>
            <a:endCxn id="23" idx="1"/>
          </p:cNvCxnSpPr>
          <p:nvPr/>
        </p:nvCxnSpPr>
        <p:spPr>
          <a:xfrm>
            <a:off x="8683253" y="6142738"/>
            <a:ext cx="3294132" cy="0"/>
          </a:xfrm>
          <a:prstGeom prst="line">
            <a:avLst/>
          </a:prstGeom>
          <a:ln>
            <a:prstDash val="lgDash"/>
          </a:ln>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42EB2664-2E60-CC87-FE76-1A4F650D5AD1}"/>
              </a:ext>
            </a:extLst>
          </p:cNvPr>
          <p:cNvPicPr>
            <a:picLocks noChangeAspect="1"/>
          </p:cNvPicPr>
          <p:nvPr/>
        </p:nvPicPr>
        <p:blipFill>
          <a:blip r:embed="rId8"/>
          <a:stretch>
            <a:fillRect/>
          </a:stretch>
        </p:blipFill>
        <p:spPr>
          <a:xfrm>
            <a:off x="125180" y="1956661"/>
            <a:ext cx="1378027" cy="1647821"/>
          </a:xfrm>
          <a:prstGeom prst="rect">
            <a:avLst/>
          </a:prstGeom>
        </p:spPr>
      </p:pic>
      <p:sp>
        <p:nvSpPr>
          <p:cNvPr id="29" name="Rectangle 28">
            <a:extLst>
              <a:ext uri="{FF2B5EF4-FFF2-40B4-BE49-F238E27FC236}">
                <a16:creationId xmlns:a16="http://schemas.microsoft.com/office/drawing/2014/main" id="{88DA4C6F-DE24-8F0F-F3C1-47426A8166B9}"/>
              </a:ext>
            </a:extLst>
          </p:cNvPr>
          <p:cNvSpPr/>
          <p:nvPr/>
        </p:nvSpPr>
        <p:spPr>
          <a:xfrm>
            <a:off x="1243170" y="3875531"/>
            <a:ext cx="181155" cy="18115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165E86E-618D-0EF0-2BB9-F9D5BDB25C9C}"/>
              </a:ext>
            </a:extLst>
          </p:cNvPr>
          <p:cNvSpPr/>
          <p:nvPr/>
        </p:nvSpPr>
        <p:spPr>
          <a:xfrm>
            <a:off x="125180" y="1973192"/>
            <a:ext cx="1378027" cy="16478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96F1339A-5E6E-7A32-C06A-28559185B574}"/>
              </a:ext>
            </a:extLst>
          </p:cNvPr>
          <p:cNvCxnSpPr>
            <a:cxnSpLocks/>
          </p:cNvCxnSpPr>
          <p:nvPr/>
        </p:nvCxnSpPr>
        <p:spPr>
          <a:xfrm flipH="1" flipV="1">
            <a:off x="1152593" y="3604482"/>
            <a:ext cx="90577" cy="29203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Straight Arrow Connector 31">
            <a:extLst>
              <a:ext uri="{FF2B5EF4-FFF2-40B4-BE49-F238E27FC236}">
                <a16:creationId xmlns:a16="http://schemas.microsoft.com/office/drawing/2014/main" id="{496BA389-4855-C1C6-C279-92EED404E97D}"/>
              </a:ext>
            </a:extLst>
          </p:cNvPr>
          <p:cNvCxnSpPr>
            <a:cxnSpLocks/>
          </p:cNvCxnSpPr>
          <p:nvPr/>
        </p:nvCxnSpPr>
        <p:spPr>
          <a:xfrm flipH="1">
            <a:off x="1188930" y="4056686"/>
            <a:ext cx="136359" cy="773914"/>
          </a:xfrm>
          <a:prstGeom prst="straightConnector1">
            <a:avLst/>
          </a:prstGeom>
          <a:ln>
            <a:prstDash val="dash"/>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EE4F8121-F785-1A17-6101-FB964E79E855}"/>
              </a:ext>
            </a:extLst>
          </p:cNvPr>
          <p:cNvCxnSpPr>
            <a:cxnSpLocks/>
          </p:cNvCxnSpPr>
          <p:nvPr/>
        </p:nvCxnSpPr>
        <p:spPr>
          <a:xfrm flipV="1">
            <a:off x="3558453" y="3750499"/>
            <a:ext cx="689705" cy="1383803"/>
          </a:xfrm>
          <a:prstGeom prst="straightConnector1">
            <a:avLst/>
          </a:prstGeom>
          <a:ln>
            <a:prstDash val="dash"/>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6721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2017081" cy="102733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Data-Driven Defense for Smart Manufacturing: </a:t>
            </a:r>
            <a:br>
              <a:rPr lang="en-US" b="1" dirty="0">
                <a:latin typeface="Times New Roman" panose="02020603050405020304" pitchFamily="18" charset="0"/>
                <a:cs typeface="Times New Roman" panose="02020603050405020304" pitchFamily="18" charset="0"/>
              </a:rPr>
            </a:br>
            <a:r>
              <a:rPr lang="en-US" sz="2400" b="1" dirty="0" err="1">
                <a:latin typeface="Times New Roman" panose="02020603050405020304" pitchFamily="18" charset="0"/>
                <a:cs typeface="Times New Roman" panose="02020603050405020304" pitchFamily="18" charset="0"/>
              </a:rPr>
              <a:t>LabFab</a:t>
            </a:r>
            <a:r>
              <a:rPr lang="en-US" sz="2400" b="1" dirty="0">
                <a:latin typeface="Times New Roman" panose="02020603050405020304" pitchFamily="18" charset="0"/>
                <a:cs typeface="Times New Roman" panose="02020603050405020304" pitchFamily="18" charset="0"/>
              </a:rPr>
              <a:t> Case Study</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2A44B97-A91E-4859-417D-92EBACB33F12}"/>
              </a:ext>
            </a:extLst>
          </p:cNvPr>
          <p:cNvSpPr txBox="1">
            <a:spLocks/>
          </p:cNvSpPr>
          <p:nvPr/>
        </p:nvSpPr>
        <p:spPr>
          <a:xfrm>
            <a:off x="11646203" y="6466772"/>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26</a:t>
            </a:fld>
            <a:endParaRPr lang="en-US" dirty="0"/>
          </a:p>
        </p:txBody>
      </p:sp>
      <p:pic>
        <p:nvPicPr>
          <p:cNvPr id="16" name="Picture 15" descr="A diagram of a computer&#10;&#10;Description automatically generated">
            <a:extLst>
              <a:ext uri="{FF2B5EF4-FFF2-40B4-BE49-F238E27FC236}">
                <a16:creationId xmlns:a16="http://schemas.microsoft.com/office/drawing/2014/main" id="{C3F85F72-A293-E116-4616-ECEA1007912C}"/>
              </a:ext>
            </a:extLst>
          </p:cNvPr>
          <p:cNvPicPr>
            <a:picLocks noChangeAspect="1"/>
          </p:cNvPicPr>
          <p:nvPr/>
        </p:nvPicPr>
        <p:blipFill>
          <a:blip r:embed="rId4"/>
          <a:stretch>
            <a:fillRect/>
          </a:stretch>
        </p:blipFill>
        <p:spPr>
          <a:xfrm>
            <a:off x="361001" y="1739236"/>
            <a:ext cx="5151875" cy="3885842"/>
          </a:xfrm>
          <a:prstGeom prst="rect">
            <a:avLst/>
          </a:prstGeom>
        </p:spPr>
      </p:pic>
      <p:pic>
        <p:nvPicPr>
          <p:cNvPr id="17" name="Picture 16">
            <a:extLst>
              <a:ext uri="{FF2B5EF4-FFF2-40B4-BE49-F238E27FC236}">
                <a16:creationId xmlns:a16="http://schemas.microsoft.com/office/drawing/2014/main" id="{F8CA28C5-9E17-DD78-8632-9B82EC56ABCD}"/>
              </a:ext>
            </a:extLst>
          </p:cNvPr>
          <p:cNvPicPr>
            <a:picLocks noChangeAspect="1"/>
          </p:cNvPicPr>
          <p:nvPr/>
        </p:nvPicPr>
        <p:blipFill rotWithShape="1">
          <a:blip r:embed="rId5"/>
          <a:srcRect l="2943"/>
          <a:stretch/>
        </p:blipFill>
        <p:spPr>
          <a:xfrm>
            <a:off x="9112729" y="1181667"/>
            <a:ext cx="702656" cy="784928"/>
          </a:xfrm>
          <a:prstGeom prst="rect">
            <a:avLst/>
          </a:prstGeom>
        </p:spPr>
      </p:pic>
      <p:pic>
        <p:nvPicPr>
          <p:cNvPr id="18" name="Picture 17">
            <a:extLst>
              <a:ext uri="{FF2B5EF4-FFF2-40B4-BE49-F238E27FC236}">
                <a16:creationId xmlns:a16="http://schemas.microsoft.com/office/drawing/2014/main" id="{26F4F440-F829-837C-51A4-A5BDFDEA7C57}"/>
              </a:ext>
            </a:extLst>
          </p:cNvPr>
          <p:cNvPicPr>
            <a:picLocks noChangeAspect="1"/>
          </p:cNvPicPr>
          <p:nvPr/>
        </p:nvPicPr>
        <p:blipFill>
          <a:blip r:embed="rId6"/>
          <a:stretch>
            <a:fillRect/>
          </a:stretch>
        </p:blipFill>
        <p:spPr>
          <a:xfrm>
            <a:off x="10505055" y="1181667"/>
            <a:ext cx="1379340" cy="3520745"/>
          </a:xfrm>
          <a:prstGeom prst="rect">
            <a:avLst/>
          </a:prstGeom>
        </p:spPr>
      </p:pic>
      <p:pic>
        <p:nvPicPr>
          <p:cNvPr id="19" name="Picture 18">
            <a:extLst>
              <a:ext uri="{FF2B5EF4-FFF2-40B4-BE49-F238E27FC236}">
                <a16:creationId xmlns:a16="http://schemas.microsoft.com/office/drawing/2014/main" id="{32E9DB3F-51E4-DFEC-4536-75CEDD834C83}"/>
              </a:ext>
            </a:extLst>
          </p:cNvPr>
          <p:cNvPicPr>
            <a:picLocks noChangeAspect="1"/>
          </p:cNvPicPr>
          <p:nvPr/>
        </p:nvPicPr>
        <p:blipFill rotWithShape="1">
          <a:blip r:embed="rId7"/>
          <a:srcRect l="7796" b="851"/>
          <a:stretch/>
        </p:blipFill>
        <p:spPr>
          <a:xfrm>
            <a:off x="9112729" y="1966595"/>
            <a:ext cx="702656" cy="1934281"/>
          </a:xfrm>
          <a:prstGeom prst="rect">
            <a:avLst/>
          </a:prstGeom>
        </p:spPr>
      </p:pic>
      <p:pic>
        <p:nvPicPr>
          <p:cNvPr id="20" name="Picture 19">
            <a:extLst>
              <a:ext uri="{FF2B5EF4-FFF2-40B4-BE49-F238E27FC236}">
                <a16:creationId xmlns:a16="http://schemas.microsoft.com/office/drawing/2014/main" id="{89CD08B6-D8B1-ED4F-5E0B-D5596955091C}"/>
              </a:ext>
            </a:extLst>
          </p:cNvPr>
          <p:cNvPicPr>
            <a:picLocks noChangeAspect="1"/>
          </p:cNvPicPr>
          <p:nvPr/>
        </p:nvPicPr>
        <p:blipFill rotWithShape="1">
          <a:blip r:embed="rId8"/>
          <a:srcRect l="2943" t="1" b="1161"/>
          <a:stretch/>
        </p:blipFill>
        <p:spPr>
          <a:xfrm>
            <a:off x="9112729" y="3900876"/>
            <a:ext cx="702656" cy="384142"/>
          </a:xfrm>
          <a:prstGeom prst="rect">
            <a:avLst/>
          </a:prstGeom>
        </p:spPr>
      </p:pic>
      <p:pic>
        <p:nvPicPr>
          <p:cNvPr id="21" name="Picture 20">
            <a:extLst>
              <a:ext uri="{FF2B5EF4-FFF2-40B4-BE49-F238E27FC236}">
                <a16:creationId xmlns:a16="http://schemas.microsoft.com/office/drawing/2014/main" id="{9D4FA107-D98A-BF8C-1045-44982E03978B}"/>
              </a:ext>
            </a:extLst>
          </p:cNvPr>
          <p:cNvPicPr>
            <a:picLocks noChangeAspect="1"/>
          </p:cNvPicPr>
          <p:nvPr/>
        </p:nvPicPr>
        <p:blipFill rotWithShape="1">
          <a:blip r:embed="rId9"/>
          <a:srcRect l="5154" b="23532"/>
          <a:stretch/>
        </p:blipFill>
        <p:spPr>
          <a:xfrm>
            <a:off x="9112729" y="4285018"/>
            <a:ext cx="701102" cy="291367"/>
          </a:xfrm>
          <a:prstGeom prst="rect">
            <a:avLst/>
          </a:prstGeom>
        </p:spPr>
      </p:pic>
      <p:pic>
        <p:nvPicPr>
          <p:cNvPr id="22" name="Picture 21">
            <a:extLst>
              <a:ext uri="{FF2B5EF4-FFF2-40B4-BE49-F238E27FC236}">
                <a16:creationId xmlns:a16="http://schemas.microsoft.com/office/drawing/2014/main" id="{7984C385-2AA3-773F-EF6A-6AA031AEBBF9}"/>
              </a:ext>
            </a:extLst>
          </p:cNvPr>
          <p:cNvPicPr>
            <a:picLocks noChangeAspect="1"/>
          </p:cNvPicPr>
          <p:nvPr/>
        </p:nvPicPr>
        <p:blipFill>
          <a:blip r:embed="rId10"/>
          <a:stretch>
            <a:fillRect/>
          </a:stretch>
        </p:blipFill>
        <p:spPr>
          <a:xfrm>
            <a:off x="9113507" y="4576385"/>
            <a:ext cx="701101" cy="480102"/>
          </a:xfrm>
          <a:prstGeom prst="rect">
            <a:avLst/>
          </a:prstGeom>
        </p:spPr>
      </p:pic>
      <p:sp>
        <p:nvSpPr>
          <p:cNvPr id="23" name="Right Brace 22">
            <a:extLst>
              <a:ext uri="{FF2B5EF4-FFF2-40B4-BE49-F238E27FC236}">
                <a16:creationId xmlns:a16="http://schemas.microsoft.com/office/drawing/2014/main" id="{12E2D915-DF44-8978-722F-8EE243839416}"/>
              </a:ext>
            </a:extLst>
          </p:cNvPr>
          <p:cNvSpPr/>
          <p:nvPr/>
        </p:nvSpPr>
        <p:spPr>
          <a:xfrm rot="5400000">
            <a:off x="9354572" y="4888600"/>
            <a:ext cx="217413" cy="7011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5A488EC0-1DCF-E479-3B56-DE49E2543F10}"/>
              </a:ext>
            </a:extLst>
          </p:cNvPr>
          <p:cNvSpPr/>
          <p:nvPr/>
        </p:nvSpPr>
        <p:spPr>
          <a:xfrm rot="5400000">
            <a:off x="11074699" y="4246793"/>
            <a:ext cx="240052" cy="137934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79A037D-B2E8-1E57-C6DF-94FD70291404}"/>
              </a:ext>
            </a:extLst>
          </p:cNvPr>
          <p:cNvSpPr txBox="1"/>
          <p:nvPr/>
        </p:nvSpPr>
        <p:spPr>
          <a:xfrm>
            <a:off x="8934304" y="5348935"/>
            <a:ext cx="1064082" cy="1000274"/>
          </a:xfrm>
          <a:prstGeom prst="rect">
            <a:avLst/>
          </a:prstGeom>
          <a:noFill/>
        </p:spPr>
        <p:txBody>
          <a:bodyPr wrap="square" rtlCol="0">
            <a:spAutoFit/>
          </a:bodyPr>
          <a:lstStyle/>
          <a:p>
            <a:pPr algn="ctr"/>
            <a:r>
              <a:rPr lang="en-US" sz="1100" dirty="0"/>
              <a:t>“</a:t>
            </a:r>
            <a:r>
              <a:rPr lang="en-US" sz="1100" dirty="0" err="1"/>
              <a:t>Goto</a:t>
            </a:r>
            <a:r>
              <a:rPr lang="en-US" sz="1100" dirty="0"/>
              <a:t>”</a:t>
            </a:r>
          </a:p>
          <a:p>
            <a:pPr algn="ctr"/>
            <a:r>
              <a:rPr lang="en-US" sz="800" dirty="0"/>
              <a:t>This block-type is used to send entities from process blocks into the routing subsystem</a:t>
            </a:r>
            <a:endParaRPr lang="en-US" sz="1100" dirty="0"/>
          </a:p>
        </p:txBody>
      </p:sp>
      <p:sp>
        <p:nvSpPr>
          <p:cNvPr id="26" name="TextBox 25">
            <a:extLst>
              <a:ext uri="{FF2B5EF4-FFF2-40B4-BE49-F238E27FC236}">
                <a16:creationId xmlns:a16="http://schemas.microsoft.com/office/drawing/2014/main" id="{D586704B-47B4-CB14-6C08-3C0C0D7ED060}"/>
              </a:ext>
            </a:extLst>
          </p:cNvPr>
          <p:cNvSpPr txBox="1"/>
          <p:nvPr/>
        </p:nvSpPr>
        <p:spPr>
          <a:xfrm>
            <a:off x="10505055" y="5086247"/>
            <a:ext cx="1379340" cy="754053"/>
          </a:xfrm>
          <a:prstGeom prst="rect">
            <a:avLst/>
          </a:prstGeom>
          <a:noFill/>
        </p:spPr>
        <p:txBody>
          <a:bodyPr wrap="square" rtlCol="0">
            <a:spAutoFit/>
          </a:bodyPr>
          <a:lstStyle/>
          <a:p>
            <a:pPr algn="ctr"/>
            <a:r>
              <a:rPr lang="en-US" sz="1100" dirty="0"/>
              <a:t>“From”</a:t>
            </a:r>
          </a:p>
          <a:p>
            <a:pPr algn="ctr"/>
            <a:r>
              <a:rPr lang="en-US" sz="800" dirty="0"/>
              <a:t>This block-type is used to receive entities from a matching tag and output into the routing subsystem</a:t>
            </a:r>
            <a:endParaRPr lang="en-US" sz="700" dirty="0"/>
          </a:p>
        </p:txBody>
      </p:sp>
      <p:pic>
        <p:nvPicPr>
          <p:cNvPr id="27" name="Picture 26">
            <a:extLst>
              <a:ext uri="{FF2B5EF4-FFF2-40B4-BE49-F238E27FC236}">
                <a16:creationId xmlns:a16="http://schemas.microsoft.com/office/drawing/2014/main" id="{6DD18CDB-0F3E-16C6-4842-484E55913CCE}"/>
              </a:ext>
            </a:extLst>
          </p:cNvPr>
          <p:cNvPicPr>
            <a:picLocks noChangeAspect="1"/>
          </p:cNvPicPr>
          <p:nvPr/>
        </p:nvPicPr>
        <p:blipFill>
          <a:blip r:embed="rId11"/>
          <a:stretch>
            <a:fillRect/>
          </a:stretch>
        </p:blipFill>
        <p:spPr>
          <a:xfrm>
            <a:off x="453330" y="5648013"/>
            <a:ext cx="5303980" cy="426757"/>
          </a:xfrm>
          <a:prstGeom prst="rect">
            <a:avLst/>
          </a:prstGeom>
        </p:spPr>
      </p:pic>
      <p:sp>
        <p:nvSpPr>
          <p:cNvPr id="28" name="Oval 27">
            <a:extLst>
              <a:ext uri="{FF2B5EF4-FFF2-40B4-BE49-F238E27FC236}">
                <a16:creationId xmlns:a16="http://schemas.microsoft.com/office/drawing/2014/main" id="{4FB0A7A4-2930-5177-A10E-AEA525A21ECB}"/>
              </a:ext>
            </a:extLst>
          </p:cNvPr>
          <p:cNvSpPr/>
          <p:nvPr/>
        </p:nvSpPr>
        <p:spPr>
          <a:xfrm>
            <a:off x="2752725" y="3773710"/>
            <a:ext cx="352624" cy="330513"/>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A4391150-01FA-23C0-8C07-22AFAC9902EB}"/>
              </a:ext>
            </a:extLst>
          </p:cNvPr>
          <p:cNvCxnSpPr>
            <a:cxnSpLocks/>
            <a:stCxn id="28" idx="4"/>
          </p:cNvCxnSpPr>
          <p:nvPr/>
        </p:nvCxnSpPr>
        <p:spPr>
          <a:xfrm>
            <a:off x="2929037" y="4104223"/>
            <a:ext cx="15175" cy="14771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0" name="Picture 29">
            <a:extLst>
              <a:ext uri="{FF2B5EF4-FFF2-40B4-BE49-F238E27FC236}">
                <a16:creationId xmlns:a16="http://schemas.microsoft.com/office/drawing/2014/main" id="{DDE95392-FA86-D4A4-061C-59BD31EC192F}"/>
              </a:ext>
            </a:extLst>
          </p:cNvPr>
          <p:cNvPicPr>
            <a:picLocks noChangeAspect="1"/>
          </p:cNvPicPr>
          <p:nvPr/>
        </p:nvPicPr>
        <p:blipFill rotWithShape="1">
          <a:blip r:embed="rId12"/>
          <a:srcRect r="40096"/>
          <a:stretch/>
        </p:blipFill>
        <p:spPr>
          <a:xfrm>
            <a:off x="5682379" y="1965703"/>
            <a:ext cx="2921642" cy="1874682"/>
          </a:xfrm>
          <a:prstGeom prst="rect">
            <a:avLst/>
          </a:prstGeom>
        </p:spPr>
      </p:pic>
      <p:sp>
        <p:nvSpPr>
          <p:cNvPr id="31" name="Rectangle: Rounded Corners 30">
            <a:extLst>
              <a:ext uri="{FF2B5EF4-FFF2-40B4-BE49-F238E27FC236}">
                <a16:creationId xmlns:a16="http://schemas.microsoft.com/office/drawing/2014/main" id="{5BDE36A5-5520-862E-1AC2-873A31D37E70}"/>
              </a:ext>
            </a:extLst>
          </p:cNvPr>
          <p:cNvSpPr/>
          <p:nvPr/>
        </p:nvSpPr>
        <p:spPr>
          <a:xfrm>
            <a:off x="3614056" y="2903044"/>
            <a:ext cx="516816" cy="207172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4CAE988-417D-34CB-9D44-004C05742034}"/>
              </a:ext>
            </a:extLst>
          </p:cNvPr>
          <p:cNvPicPr>
            <a:picLocks noChangeAspect="1"/>
          </p:cNvPicPr>
          <p:nvPr/>
        </p:nvPicPr>
        <p:blipFill rotWithShape="1">
          <a:blip r:embed="rId13"/>
          <a:srcRect t="46868" r="30222" b="23762"/>
          <a:stretch/>
        </p:blipFill>
        <p:spPr>
          <a:xfrm>
            <a:off x="5876636" y="4360588"/>
            <a:ext cx="2727385" cy="890488"/>
          </a:xfrm>
          <a:prstGeom prst="rect">
            <a:avLst/>
          </a:prstGeom>
        </p:spPr>
      </p:pic>
      <p:pic>
        <p:nvPicPr>
          <p:cNvPr id="33" name="Picture 32">
            <a:extLst>
              <a:ext uri="{FF2B5EF4-FFF2-40B4-BE49-F238E27FC236}">
                <a16:creationId xmlns:a16="http://schemas.microsoft.com/office/drawing/2014/main" id="{7A358C74-A474-E5AD-1CEB-D4C2AA7BC2DF}"/>
              </a:ext>
            </a:extLst>
          </p:cNvPr>
          <p:cNvPicPr>
            <a:picLocks noChangeAspect="1"/>
          </p:cNvPicPr>
          <p:nvPr/>
        </p:nvPicPr>
        <p:blipFill rotWithShape="1">
          <a:blip r:embed="rId14"/>
          <a:srcRect b="83700"/>
          <a:stretch/>
        </p:blipFill>
        <p:spPr>
          <a:xfrm>
            <a:off x="5876636" y="5315231"/>
            <a:ext cx="2727384" cy="371859"/>
          </a:xfrm>
          <a:prstGeom prst="rect">
            <a:avLst/>
          </a:prstGeom>
        </p:spPr>
      </p:pic>
      <p:sp>
        <p:nvSpPr>
          <p:cNvPr id="34" name="Rectangle 33">
            <a:extLst>
              <a:ext uri="{FF2B5EF4-FFF2-40B4-BE49-F238E27FC236}">
                <a16:creationId xmlns:a16="http://schemas.microsoft.com/office/drawing/2014/main" id="{694320F0-5711-F938-F4DF-A6CD8FBF362B}"/>
              </a:ext>
            </a:extLst>
          </p:cNvPr>
          <p:cNvSpPr/>
          <p:nvPr/>
        </p:nvSpPr>
        <p:spPr>
          <a:xfrm>
            <a:off x="453330" y="5648013"/>
            <a:ext cx="5303980" cy="426757"/>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BC53B077-8658-15DE-AB57-37D0F0826041}"/>
              </a:ext>
            </a:extLst>
          </p:cNvPr>
          <p:cNvSpPr/>
          <p:nvPr/>
        </p:nvSpPr>
        <p:spPr>
          <a:xfrm>
            <a:off x="5682379" y="1965704"/>
            <a:ext cx="2921642" cy="187468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F64E44F2-73B8-CBA0-0414-FB2417906EA6}"/>
              </a:ext>
            </a:extLst>
          </p:cNvPr>
          <p:cNvSpPr/>
          <p:nvPr/>
        </p:nvSpPr>
        <p:spPr>
          <a:xfrm rot="5400000">
            <a:off x="6772499" y="4194025"/>
            <a:ext cx="318184" cy="1776867"/>
          </a:xfrm>
          <a:prstGeom prst="roundRect">
            <a:avLst/>
          </a:prstGeom>
          <a:solidFill>
            <a:srgbClr val="4472C4">
              <a:alpha val="3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8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4" grpId="0" animBg="1"/>
      <p:bldP spid="35"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2017081" cy="102733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Data-Driven Defense for Smart Manufacturing: </a:t>
            </a:r>
            <a:br>
              <a:rPr lang="en-US" b="1" dirty="0">
                <a:latin typeface="Times New Roman" panose="02020603050405020304" pitchFamily="18" charset="0"/>
                <a:cs typeface="Times New Roman" panose="02020603050405020304" pitchFamily="18" charset="0"/>
              </a:rPr>
            </a:br>
            <a:r>
              <a:rPr lang="en-US" sz="2400" b="1" dirty="0" err="1">
                <a:latin typeface="Times New Roman" panose="02020603050405020304" pitchFamily="18" charset="0"/>
                <a:cs typeface="Times New Roman" panose="02020603050405020304" pitchFamily="18" charset="0"/>
              </a:rPr>
              <a:t>LabFab</a:t>
            </a:r>
            <a:r>
              <a:rPr lang="en-US" sz="2400" b="1" dirty="0">
                <a:latin typeface="Times New Roman" panose="02020603050405020304" pitchFamily="18" charset="0"/>
                <a:cs typeface="Times New Roman" panose="02020603050405020304" pitchFamily="18" charset="0"/>
              </a:rPr>
              <a:t> Case Study</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2A44B97-A91E-4859-417D-92EBACB33F12}"/>
              </a:ext>
            </a:extLst>
          </p:cNvPr>
          <p:cNvSpPr txBox="1">
            <a:spLocks/>
          </p:cNvSpPr>
          <p:nvPr/>
        </p:nvSpPr>
        <p:spPr>
          <a:xfrm>
            <a:off x="11646203" y="6466772"/>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27</a:t>
            </a:fld>
            <a:endParaRPr lang="en-US" dirty="0"/>
          </a:p>
        </p:txBody>
      </p:sp>
      <p:pic>
        <p:nvPicPr>
          <p:cNvPr id="13" name="Picture 12">
            <a:extLst>
              <a:ext uri="{FF2B5EF4-FFF2-40B4-BE49-F238E27FC236}">
                <a16:creationId xmlns:a16="http://schemas.microsoft.com/office/drawing/2014/main" id="{5FA3B961-32D7-77F7-885A-11388529B7B7}"/>
              </a:ext>
            </a:extLst>
          </p:cNvPr>
          <p:cNvPicPr>
            <a:picLocks noChangeAspect="1"/>
          </p:cNvPicPr>
          <p:nvPr/>
        </p:nvPicPr>
        <p:blipFill rotWithShape="1">
          <a:blip r:embed="rId4"/>
          <a:srcRect l="434" t="1014" r="-1"/>
          <a:stretch/>
        </p:blipFill>
        <p:spPr>
          <a:xfrm>
            <a:off x="152358" y="2291135"/>
            <a:ext cx="4753017" cy="3693930"/>
          </a:xfrm>
          <a:prstGeom prst="rect">
            <a:avLst/>
          </a:prstGeom>
        </p:spPr>
      </p:pic>
      <p:pic>
        <p:nvPicPr>
          <p:cNvPr id="16" name="Picture 15">
            <a:extLst>
              <a:ext uri="{FF2B5EF4-FFF2-40B4-BE49-F238E27FC236}">
                <a16:creationId xmlns:a16="http://schemas.microsoft.com/office/drawing/2014/main" id="{B42DBE60-D8C8-0E4A-FAD9-50AC4FDA50A3}"/>
              </a:ext>
            </a:extLst>
          </p:cNvPr>
          <p:cNvPicPr>
            <a:picLocks noChangeAspect="1"/>
          </p:cNvPicPr>
          <p:nvPr/>
        </p:nvPicPr>
        <p:blipFill>
          <a:blip r:embed="rId5"/>
          <a:stretch>
            <a:fillRect/>
          </a:stretch>
        </p:blipFill>
        <p:spPr>
          <a:xfrm>
            <a:off x="8349336" y="1681002"/>
            <a:ext cx="3406436" cy="1693296"/>
          </a:xfrm>
          <a:prstGeom prst="rect">
            <a:avLst/>
          </a:prstGeom>
        </p:spPr>
      </p:pic>
      <p:pic>
        <p:nvPicPr>
          <p:cNvPr id="17" name="Picture 16">
            <a:extLst>
              <a:ext uri="{FF2B5EF4-FFF2-40B4-BE49-F238E27FC236}">
                <a16:creationId xmlns:a16="http://schemas.microsoft.com/office/drawing/2014/main" id="{88EA942D-BCD9-6047-6870-13F50435CF27}"/>
              </a:ext>
            </a:extLst>
          </p:cNvPr>
          <p:cNvPicPr>
            <a:picLocks noChangeAspect="1"/>
          </p:cNvPicPr>
          <p:nvPr/>
        </p:nvPicPr>
        <p:blipFill>
          <a:blip r:embed="rId6"/>
          <a:stretch>
            <a:fillRect/>
          </a:stretch>
        </p:blipFill>
        <p:spPr>
          <a:xfrm>
            <a:off x="5647003" y="3561631"/>
            <a:ext cx="3209321" cy="2480792"/>
          </a:xfrm>
          <a:prstGeom prst="rect">
            <a:avLst/>
          </a:prstGeom>
        </p:spPr>
      </p:pic>
      <p:sp>
        <p:nvSpPr>
          <p:cNvPr id="18" name="TextBox 17">
            <a:extLst>
              <a:ext uri="{FF2B5EF4-FFF2-40B4-BE49-F238E27FC236}">
                <a16:creationId xmlns:a16="http://schemas.microsoft.com/office/drawing/2014/main" id="{809AAB2E-ED3B-72D3-F198-00063E32D3B3}"/>
              </a:ext>
            </a:extLst>
          </p:cNvPr>
          <p:cNvSpPr txBox="1"/>
          <p:nvPr/>
        </p:nvSpPr>
        <p:spPr>
          <a:xfrm>
            <a:off x="5485414" y="3038265"/>
            <a:ext cx="2802312" cy="5232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To Source Address Simulink Function</a:t>
            </a:r>
          </a:p>
        </p:txBody>
      </p:sp>
      <p:sp>
        <p:nvSpPr>
          <p:cNvPr id="19" name="TextBox 18">
            <a:extLst>
              <a:ext uri="{FF2B5EF4-FFF2-40B4-BE49-F238E27FC236}">
                <a16:creationId xmlns:a16="http://schemas.microsoft.com/office/drawing/2014/main" id="{07DE1492-E179-DAFC-4A11-AD73F7D35452}"/>
              </a:ext>
            </a:extLst>
          </p:cNvPr>
          <p:cNvSpPr txBox="1"/>
          <p:nvPr/>
        </p:nvSpPr>
        <p:spPr>
          <a:xfrm>
            <a:off x="9017913" y="4985276"/>
            <a:ext cx="1876014"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 To Workspace </a:t>
            </a:r>
          </a:p>
        </p:txBody>
      </p:sp>
      <p:sp>
        <p:nvSpPr>
          <p:cNvPr id="20" name="Rectangle 19">
            <a:extLst>
              <a:ext uri="{FF2B5EF4-FFF2-40B4-BE49-F238E27FC236}">
                <a16:creationId xmlns:a16="http://schemas.microsoft.com/office/drawing/2014/main" id="{EC5C3176-5002-B1CF-0B87-5DBC3070C7B8}"/>
              </a:ext>
            </a:extLst>
          </p:cNvPr>
          <p:cNvSpPr/>
          <p:nvPr/>
        </p:nvSpPr>
        <p:spPr>
          <a:xfrm>
            <a:off x="400050" y="3495612"/>
            <a:ext cx="1250181" cy="52393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 name="Rectangle 20">
            <a:extLst>
              <a:ext uri="{FF2B5EF4-FFF2-40B4-BE49-F238E27FC236}">
                <a16:creationId xmlns:a16="http://schemas.microsoft.com/office/drawing/2014/main" id="{3B97D8DB-4143-F2CD-B887-BC5214C208D1}"/>
              </a:ext>
            </a:extLst>
          </p:cNvPr>
          <p:cNvSpPr/>
          <p:nvPr/>
        </p:nvSpPr>
        <p:spPr>
          <a:xfrm>
            <a:off x="5528774" y="3613044"/>
            <a:ext cx="3420360" cy="2372021"/>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1ECB73AA-3E0D-DAB0-5C80-BD699A3D1AEA}"/>
              </a:ext>
            </a:extLst>
          </p:cNvPr>
          <p:cNvCxnSpPr>
            <a:cxnSpLocks/>
            <a:stCxn id="20" idx="3"/>
          </p:cNvCxnSpPr>
          <p:nvPr/>
        </p:nvCxnSpPr>
        <p:spPr>
          <a:xfrm>
            <a:off x="1650231" y="3757581"/>
            <a:ext cx="3884909" cy="220670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Rounded Corners 22">
            <a:extLst>
              <a:ext uri="{FF2B5EF4-FFF2-40B4-BE49-F238E27FC236}">
                <a16:creationId xmlns:a16="http://schemas.microsoft.com/office/drawing/2014/main" id="{28591F6D-E536-28FE-20AA-B20621083EC8}"/>
              </a:ext>
            </a:extLst>
          </p:cNvPr>
          <p:cNvSpPr/>
          <p:nvPr/>
        </p:nvSpPr>
        <p:spPr>
          <a:xfrm>
            <a:off x="8643230" y="1877203"/>
            <a:ext cx="1670945" cy="118394"/>
          </a:xfrm>
          <a:prstGeom prst="round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Oval 23">
            <a:extLst>
              <a:ext uri="{FF2B5EF4-FFF2-40B4-BE49-F238E27FC236}">
                <a16:creationId xmlns:a16="http://schemas.microsoft.com/office/drawing/2014/main" id="{D0E54288-7E1D-0EBF-FBB9-3B165A5E8484}"/>
              </a:ext>
            </a:extLst>
          </p:cNvPr>
          <p:cNvSpPr/>
          <p:nvPr/>
        </p:nvSpPr>
        <p:spPr>
          <a:xfrm>
            <a:off x="7705062" y="5644462"/>
            <a:ext cx="249426" cy="220452"/>
          </a:xfrm>
          <a:prstGeom prst="ellipse">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750F003E-3152-4F70-3EC2-423208196396}"/>
              </a:ext>
            </a:extLst>
          </p:cNvPr>
          <p:cNvCxnSpPr>
            <a:cxnSpLocks/>
            <a:endCxn id="24" idx="6"/>
          </p:cNvCxnSpPr>
          <p:nvPr/>
        </p:nvCxnSpPr>
        <p:spPr>
          <a:xfrm rot="5400000">
            <a:off x="6447916" y="3538913"/>
            <a:ext cx="3722347" cy="709202"/>
          </a:xfrm>
          <a:prstGeom prst="bentConnector2">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738A3F4-6421-267D-18AF-C11F693F4751}"/>
              </a:ext>
            </a:extLst>
          </p:cNvPr>
          <p:cNvSpPr txBox="1"/>
          <p:nvPr/>
        </p:nvSpPr>
        <p:spPr>
          <a:xfrm>
            <a:off x="8293250" y="1318278"/>
            <a:ext cx="3127536" cy="30777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From Server Entry Action</a:t>
            </a:r>
          </a:p>
        </p:txBody>
      </p:sp>
    </p:spTree>
    <p:extLst>
      <p:ext uri="{BB962C8B-B14F-4D97-AF65-F5344CB8AC3E}">
        <p14:creationId xmlns:p14="http://schemas.microsoft.com/office/powerpoint/2010/main" val="333493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3"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2017081" cy="102733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Data-Driven Defense for Smart Manufacturing: </a:t>
            </a:r>
            <a:br>
              <a:rPr lang="en-US" b="1" dirty="0">
                <a:latin typeface="Times New Roman" panose="02020603050405020304" pitchFamily="18" charset="0"/>
                <a:cs typeface="Times New Roman" panose="02020603050405020304" pitchFamily="18" charset="0"/>
              </a:rPr>
            </a:br>
            <a:r>
              <a:rPr lang="en-US" sz="2400" b="1" dirty="0" err="1">
                <a:latin typeface="Times New Roman" panose="02020603050405020304" pitchFamily="18" charset="0"/>
                <a:cs typeface="Times New Roman" panose="02020603050405020304" pitchFamily="18" charset="0"/>
              </a:rPr>
              <a:t>LabFab</a:t>
            </a:r>
            <a:r>
              <a:rPr lang="en-US" sz="2400" b="1" dirty="0">
                <a:latin typeface="Times New Roman" panose="02020603050405020304" pitchFamily="18" charset="0"/>
                <a:cs typeface="Times New Roman" panose="02020603050405020304" pitchFamily="18" charset="0"/>
              </a:rPr>
              <a:t> Case Study</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2A44B97-A91E-4859-417D-92EBACB33F12}"/>
              </a:ext>
            </a:extLst>
          </p:cNvPr>
          <p:cNvSpPr txBox="1">
            <a:spLocks/>
          </p:cNvSpPr>
          <p:nvPr/>
        </p:nvSpPr>
        <p:spPr>
          <a:xfrm>
            <a:off x="11646203" y="6466772"/>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28</a:t>
            </a:fld>
            <a:endParaRPr lang="en-US" dirty="0"/>
          </a:p>
        </p:txBody>
      </p:sp>
      <p:pic>
        <p:nvPicPr>
          <p:cNvPr id="19" name="Picture 18">
            <a:extLst>
              <a:ext uri="{FF2B5EF4-FFF2-40B4-BE49-F238E27FC236}">
                <a16:creationId xmlns:a16="http://schemas.microsoft.com/office/drawing/2014/main" id="{A1C6F377-62B4-EC9A-7529-6A450C576C17}"/>
              </a:ext>
            </a:extLst>
          </p:cNvPr>
          <p:cNvPicPr>
            <a:picLocks noChangeAspect="1"/>
          </p:cNvPicPr>
          <p:nvPr/>
        </p:nvPicPr>
        <p:blipFill rotWithShape="1">
          <a:blip r:embed="rId4"/>
          <a:srcRect b="41100"/>
          <a:stretch/>
        </p:blipFill>
        <p:spPr>
          <a:xfrm>
            <a:off x="709899" y="1893826"/>
            <a:ext cx="4785775" cy="3420303"/>
          </a:xfrm>
          <a:prstGeom prst="rect">
            <a:avLst/>
          </a:prstGeom>
        </p:spPr>
      </p:pic>
      <p:pic>
        <p:nvPicPr>
          <p:cNvPr id="20" name="Picture 19">
            <a:extLst>
              <a:ext uri="{FF2B5EF4-FFF2-40B4-BE49-F238E27FC236}">
                <a16:creationId xmlns:a16="http://schemas.microsoft.com/office/drawing/2014/main" id="{342FF92A-6A90-E814-1F9B-06C25BB8D1F8}"/>
              </a:ext>
            </a:extLst>
          </p:cNvPr>
          <p:cNvPicPr>
            <a:picLocks noChangeAspect="1"/>
          </p:cNvPicPr>
          <p:nvPr/>
        </p:nvPicPr>
        <p:blipFill rotWithShape="1">
          <a:blip r:embed="rId4"/>
          <a:srcRect t="58532"/>
          <a:stretch/>
        </p:blipFill>
        <p:spPr>
          <a:xfrm>
            <a:off x="6193192" y="2399982"/>
            <a:ext cx="4785775" cy="2407993"/>
          </a:xfrm>
          <a:prstGeom prst="rect">
            <a:avLst/>
          </a:prstGeom>
        </p:spPr>
      </p:pic>
    </p:spTree>
    <p:extLst>
      <p:ext uri="{BB962C8B-B14F-4D97-AF65-F5344CB8AC3E}">
        <p14:creationId xmlns:p14="http://schemas.microsoft.com/office/powerpoint/2010/main" val="1102811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15"/>
          <p:cNvSpPr/>
          <p:nvPr/>
        </p:nvSpPr>
        <p:spPr>
          <a:xfrm>
            <a:off x="0" y="6421646"/>
            <a:ext cx="12192000" cy="436354"/>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p15"/>
          <p:cNvSpPr/>
          <p:nvPr/>
        </p:nvSpPr>
        <p:spPr>
          <a:xfrm>
            <a:off x="0" y="6363977"/>
            <a:ext cx="12188952"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15"/>
          <p:cNvSpPr txBox="1">
            <a:spLocks noGrp="1"/>
          </p:cNvSpPr>
          <p:nvPr>
            <p:ph type="title"/>
          </p:nvPr>
        </p:nvSpPr>
        <p:spPr>
          <a:xfrm>
            <a:off x="6044" y="554335"/>
            <a:ext cx="10515600" cy="5646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ea typeface="Cordia New"/>
                <a:cs typeface="Times New Roman" panose="02020603050405020304" pitchFamily="18" charset="0"/>
                <a:sym typeface="Cordia New"/>
              </a:rPr>
              <a:t>Introduction of the Problem Statement</a:t>
            </a:r>
            <a:endParaRPr sz="3600" dirty="0">
              <a:latin typeface="Times New Roman" panose="02020603050405020304" pitchFamily="18" charset="0"/>
              <a:cs typeface="Times New Roman" panose="02020603050405020304" pitchFamily="18" charset="0"/>
            </a:endParaRPr>
          </a:p>
        </p:txBody>
      </p:sp>
      <p:sp>
        <p:nvSpPr>
          <p:cNvPr id="147" name="Google Shape;147;p15"/>
          <p:cNvSpPr/>
          <p:nvPr/>
        </p:nvSpPr>
        <p:spPr>
          <a:xfrm>
            <a:off x="3595203" y="4908136"/>
            <a:ext cx="488264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148" name="Google Shape;148;p15"/>
          <p:cNvSpPr txBox="1">
            <a:spLocks noGrp="1"/>
          </p:cNvSpPr>
          <p:nvPr>
            <p:ph type="sldNum" idx="12"/>
          </p:nvPr>
        </p:nvSpPr>
        <p:spPr>
          <a:xfrm>
            <a:off x="11757498" y="6443637"/>
            <a:ext cx="38852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grpSp>
        <p:nvGrpSpPr>
          <p:cNvPr id="150" name="Google Shape;150;p15"/>
          <p:cNvGrpSpPr/>
          <p:nvPr/>
        </p:nvGrpSpPr>
        <p:grpSpPr>
          <a:xfrm>
            <a:off x="63705" y="6418339"/>
            <a:ext cx="11357081" cy="436354"/>
            <a:chOff x="63705" y="6418339"/>
            <a:chExt cx="11357081" cy="436354"/>
          </a:xfrm>
        </p:grpSpPr>
        <p:sp>
          <p:nvSpPr>
            <p:cNvPr id="151" name="Google Shape;151;p15"/>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2"/>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152" name="Google Shape;152;p15"/>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2"/>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153" name="Google Shape;153;p15"/>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2"/>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154" name="Google Shape;154;p15"/>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2"/>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155" name="Google Shape;155;p15"/>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2"/>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156" name="Google Shape;156;p15"/>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2"/>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157" name="Google Shape;157;p15"/>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2"/>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158" name="Google Shape;158;p15"/>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159" name="Google Shape;159;p15"/>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0" name="Google Shape;160;p15"/>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15"/>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grpSp>
        <p:nvGrpSpPr>
          <p:cNvPr id="163" name="Google Shape;163;p15"/>
          <p:cNvGrpSpPr/>
          <p:nvPr/>
        </p:nvGrpSpPr>
        <p:grpSpPr>
          <a:xfrm>
            <a:off x="63705" y="6418339"/>
            <a:ext cx="11357081" cy="436354"/>
            <a:chOff x="63705" y="6418339"/>
            <a:chExt cx="11357081" cy="436354"/>
          </a:xfrm>
        </p:grpSpPr>
        <p:sp>
          <p:nvSpPr>
            <p:cNvPr id="164" name="Google Shape;164;p15"/>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165" name="Google Shape;165;p15"/>
            <p:cNvSpPr/>
            <p:nvPr/>
          </p:nvSpPr>
          <p:spPr>
            <a:xfrm>
              <a:off x="2285742"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166" name="Google Shape;166;p15"/>
            <p:cNvSpPr/>
            <p:nvPr/>
          </p:nvSpPr>
          <p:spPr>
            <a:xfrm>
              <a:off x="450778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167" name="Google Shape;167;p15"/>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168" name="Google Shape;168;p15"/>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173" name="Google Shape;173;p15"/>
          <p:cNvSpPr/>
          <p:nvPr/>
        </p:nvSpPr>
        <p:spPr>
          <a:xfrm>
            <a:off x="0" y="6461502"/>
            <a:ext cx="12192000" cy="3969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15"/>
          <p:cNvSpPr/>
          <p:nvPr/>
        </p:nvSpPr>
        <p:spPr>
          <a:xfrm>
            <a:off x="0" y="6409130"/>
            <a:ext cx="12189000" cy="498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15"/>
          <p:cNvSpPr txBox="1">
            <a:spLocks noGrp="1"/>
          </p:cNvSpPr>
          <p:nvPr>
            <p:ph type="sldNum" idx="12"/>
          </p:nvPr>
        </p:nvSpPr>
        <p:spPr>
          <a:xfrm>
            <a:off x="11757498" y="6481473"/>
            <a:ext cx="388500" cy="331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grpSp>
        <p:nvGrpSpPr>
          <p:cNvPr id="177" name="Google Shape;177;p15"/>
          <p:cNvGrpSpPr/>
          <p:nvPr/>
        </p:nvGrpSpPr>
        <p:grpSpPr>
          <a:xfrm>
            <a:off x="63705" y="6458172"/>
            <a:ext cx="11357081" cy="396253"/>
            <a:chOff x="63705" y="6418339"/>
            <a:chExt cx="11357081" cy="436354"/>
          </a:xfrm>
        </p:grpSpPr>
        <p:sp>
          <p:nvSpPr>
            <p:cNvPr id="178" name="Google Shape;178;p15"/>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179" name="Google Shape;179;p15"/>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180" name="Google Shape;180;p15"/>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181" name="Google Shape;181;p15"/>
          <p:cNvSpPr/>
          <p:nvPr/>
        </p:nvSpPr>
        <p:spPr>
          <a:xfrm>
            <a:off x="2309061" y="6458499"/>
            <a:ext cx="2468930" cy="394900"/>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182" name="Google Shape;182;p15"/>
          <p:cNvSpPr/>
          <p:nvPr/>
        </p:nvSpPr>
        <p:spPr>
          <a:xfrm>
            <a:off x="2323988" y="6459283"/>
            <a:ext cx="2468930" cy="394900"/>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183" name="Google Shape;183;p15"/>
          <p:cNvSpPr/>
          <p:nvPr/>
        </p:nvSpPr>
        <p:spPr>
          <a:xfrm>
            <a:off x="4578120" y="6458499"/>
            <a:ext cx="2468930" cy="394900"/>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184" name="Google Shape;184;p15"/>
          <p:cNvSpPr/>
          <p:nvPr/>
        </p:nvSpPr>
        <p:spPr>
          <a:xfrm>
            <a:off x="4584271" y="6461440"/>
            <a:ext cx="2468930" cy="394900"/>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sp>
        <p:nvSpPr>
          <p:cNvPr id="185" name="Google Shape;185;p15"/>
          <p:cNvSpPr/>
          <p:nvPr/>
        </p:nvSpPr>
        <p:spPr>
          <a:xfrm>
            <a:off x="0" y="6461502"/>
            <a:ext cx="12192000" cy="3969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6" name="Google Shape;186;p15"/>
          <p:cNvSpPr/>
          <p:nvPr/>
        </p:nvSpPr>
        <p:spPr>
          <a:xfrm>
            <a:off x="0" y="6409130"/>
            <a:ext cx="12189000" cy="498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15"/>
          <p:cNvSpPr txBox="1">
            <a:spLocks noGrp="1"/>
          </p:cNvSpPr>
          <p:nvPr>
            <p:ph type="sldNum" idx="12"/>
          </p:nvPr>
        </p:nvSpPr>
        <p:spPr>
          <a:xfrm>
            <a:off x="11637436" y="6493845"/>
            <a:ext cx="493500" cy="331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grpSp>
        <p:nvGrpSpPr>
          <p:cNvPr id="189" name="Google Shape;189;p15"/>
          <p:cNvGrpSpPr/>
          <p:nvPr/>
        </p:nvGrpSpPr>
        <p:grpSpPr>
          <a:xfrm>
            <a:off x="63701" y="6448773"/>
            <a:ext cx="11806360" cy="410062"/>
            <a:chOff x="63701" y="6407989"/>
            <a:chExt cx="11806360" cy="451560"/>
          </a:xfrm>
        </p:grpSpPr>
        <p:sp>
          <p:nvSpPr>
            <p:cNvPr id="190" name="Google Shape;190;p15"/>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191" name="Google Shape;191;p15"/>
            <p:cNvSpPr/>
            <p:nvPr/>
          </p:nvSpPr>
          <p:spPr>
            <a:xfrm>
              <a:off x="2038098" y="6423195"/>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192" name="Google Shape;192;p15"/>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193" name="Google Shape;193;p15"/>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194" name="Google Shape;194;p15"/>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195" name="Google Shape;195;p15"/>
          <p:cNvSpPr/>
          <p:nvPr/>
        </p:nvSpPr>
        <p:spPr>
          <a:xfrm>
            <a:off x="7444200" y="6447775"/>
            <a:ext cx="2283760" cy="394900"/>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196" name="Google Shape;196;p15"/>
          <p:cNvSpPr txBox="1"/>
          <p:nvPr/>
        </p:nvSpPr>
        <p:spPr>
          <a:xfrm>
            <a:off x="1524000" y="1891565"/>
            <a:ext cx="9144000" cy="3074869"/>
          </a:xfrm>
          <a:prstGeom prst="rect">
            <a:avLst/>
          </a:prstGeom>
          <a:noFill/>
          <a:ln>
            <a:noFill/>
          </a:ln>
        </p:spPr>
        <p:txBody>
          <a:bodyPr spcFirstLastPara="1" wrap="square" lIns="91425" tIns="45700" rIns="91425" bIns="45700" anchor="t" anchorCtr="0">
            <a:normAutofit/>
          </a:bodyPr>
          <a:lstStyle/>
          <a:p>
            <a:pPr lvl="0">
              <a:lnSpc>
                <a:spcPct val="110000"/>
              </a:lnSpc>
            </a:pPr>
            <a:r>
              <a:rPr lang="en-US" sz="1800" b="1" dirty="0">
                <a:latin typeface="Times New Roman" panose="02020603050405020304" pitchFamily="18" charset="0"/>
                <a:cs typeface="Times New Roman" panose="02020603050405020304" pitchFamily="18" charset="0"/>
              </a:rPr>
              <a:t>Problem Statement</a:t>
            </a:r>
          </a:p>
          <a:p>
            <a:pPr lvl="0">
              <a:lnSpc>
                <a:spcPct val="110000"/>
              </a:lnSpc>
            </a:pPr>
            <a:r>
              <a:rPr lang="en-US" sz="1600" dirty="0">
                <a:latin typeface="Times New Roman" panose="02020603050405020304" pitchFamily="18" charset="0"/>
                <a:cs typeface="Times New Roman" panose="02020603050405020304" pitchFamily="18" charset="0"/>
              </a:rPr>
              <a:t>          Despite the rising interest and potential of Digital Twin (DT) technology, the field is currently hampered by a lack of precise, use-case-centric definitions and a standardized approach to classification and validation. The prevailing broad definitions of DTs in literature are often conflated with the capabilities of Supervisory Control And Data Acquisition (SCADA) systems, leading to a misunderstanding of DTs' unique attributes and capabilities. This confusion poses a significant challenge in distinguishing DTs from other simulation models, particularly when defining the requirements for an automatic, bi-directional data transfer. Furthermore, the current trajectory of DT research is largely self-referential, creating information silos that may not adequately address the diverse and specific needs of various industrial applications.</a:t>
            </a:r>
          </a:p>
        </p:txBody>
      </p:sp>
      <p:sp>
        <p:nvSpPr>
          <p:cNvPr id="2" name="Google Shape;98;p14">
            <a:extLst>
              <a:ext uri="{FF2B5EF4-FFF2-40B4-BE49-F238E27FC236}">
                <a16:creationId xmlns:a16="http://schemas.microsoft.com/office/drawing/2014/main" id="{099D6DE4-004D-50A6-9EEB-929E99B4850A}"/>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0582F79-715A-9AFC-2786-6488245B48BD}"/>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5A0403-DAEF-BB0E-CF65-8E7A1E38A222}"/>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2E025460-9483-A7ED-9437-4B0773EE4A69}"/>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FC51D80E-BFE6-649D-4FE8-EF79BB90A363}"/>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C23E7E9C-54CE-A48A-F920-04DD7C5C3535}"/>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Problem Statement</a:t>
                </a:r>
                <a:endParaRPr sz="1600" dirty="0">
                  <a:solidFill>
                    <a:schemeClr val="lt1"/>
                  </a:solidFill>
                  <a:latin typeface="Calibri"/>
                  <a:ea typeface="Calibri"/>
                  <a:cs typeface="Calibri"/>
                </a:endParaRPr>
              </a:p>
            </p:txBody>
          </p:sp>
          <p:sp>
            <p:nvSpPr>
              <p:cNvPr id="9" name="Google Shape;132;p14">
                <a:extLst>
                  <a:ext uri="{FF2B5EF4-FFF2-40B4-BE49-F238E27FC236}">
                    <a16:creationId xmlns:a16="http://schemas.microsoft.com/office/drawing/2014/main" id="{DAA83842-93D8-2992-479A-FE43B7F26B32}"/>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6EA4EDD6-3E69-AAA6-89C8-DE8705F6E182}"/>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Manuscript Review</a:t>
                </a:r>
                <a:endParaRPr sz="1100" b="0" i="0" u="none" strike="noStrike" cap="none" dirty="0">
                  <a:solidFill>
                    <a:srgbClr val="000000"/>
                  </a:solidFill>
                  <a:latin typeface="Arial"/>
                  <a:ea typeface="Arial"/>
                  <a:cs typeface="Arial"/>
                  <a:sym typeface="Arial"/>
                </a:endParaRPr>
              </a:p>
            </p:txBody>
          </p:sp>
          <p:sp>
            <p:nvSpPr>
              <p:cNvPr id="11" name="Google Shape;134;p14">
                <a:extLst>
                  <a:ext uri="{FF2B5EF4-FFF2-40B4-BE49-F238E27FC236}">
                    <a16:creationId xmlns:a16="http://schemas.microsoft.com/office/drawing/2014/main" id="{D7C01F9E-7B48-06E0-CC70-34805E5DDA3C}"/>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ED36FB13-EB48-8004-5561-50739710542E}"/>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3" name="Google Shape;127;p14">
            <a:extLst>
              <a:ext uri="{FF2B5EF4-FFF2-40B4-BE49-F238E27FC236}">
                <a16:creationId xmlns:a16="http://schemas.microsoft.com/office/drawing/2014/main" id="{F962B3C6-A1B2-FD1E-5E99-1F82996FC70E}"/>
              </a:ext>
            </a:extLst>
          </p:cNvPr>
          <p:cNvSpPr txBox="1">
            <a:spLocks/>
          </p:cNvSpPr>
          <p:nvPr/>
        </p:nvSpPr>
        <p:spPr>
          <a:xfrm>
            <a:off x="11623311" y="6443662"/>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16"/>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16"/>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6" name="Google Shape;206;p16"/>
          <p:cNvSpPr txBox="1">
            <a:spLocks noGrp="1"/>
          </p:cNvSpPr>
          <p:nvPr>
            <p:ph type="title"/>
          </p:nvPr>
        </p:nvSpPr>
        <p:spPr>
          <a:xfrm>
            <a:off x="6044" y="554335"/>
            <a:ext cx="10515600" cy="937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ea typeface="Cordia New"/>
                <a:cs typeface="Times New Roman" panose="02020603050405020304" pitchFamily="18" charset="0"/>
                <a:sym typeface="Cordia New"/>
              </a:rPr>
              <a:t>Relevant Concepts and Definitions: </a:t>
            </a:r>
            <a:br>
              <a:rPr lang="en-US" b="1" dirty="0">
                <a:latin typeface="Times New Roman" panose="02020603050405020304" pitchFamily="18" charset="0"/>
                <a:ea typeface="Cordia New"/>
                <a:cs typeface="Times New Roman" panose="02020603050405020304" pitchFamily="18" charset="0"/>
                <a:sym typeface="Cordia New"/>
              </a:rPr>
            </a:br>
            <a:r>
              <a:rPr lang="en-US" sz="2400" b="1" dirty="0">
                <a:latin typeface="Times New Roman" panose="02020603050405020304" pitchFamily="18" charset="0"/>
                <a:ea typeface="Cordia New"/>
                <a:cs typeface="Times New Roman" panose="02020603050405020304" pitchFamily="18" charset="0"/>
                <a:sym typeface="Cordia New"/>
              </a:rPr>
              <a:t>Industry 4.0 &amp; IIOT</a:t>
            </a:r>
            <a:endParaRPr sz="3600" dirty="0">
              <a:latin typeface="Times New Roman" panose="02020603050405020304" pitchFamily="18" charset="0"/>
              <a:cs typeface="Times New Roman" panose="02020603050405020304" pitchFamily="18" charset="0"/>
            </a:endParaRPr>
          </a:p>
        </p:txBody>
      </p:sp>
      <p:sp>
        <p:nvSpPr>
          <p:cNvPr id="208" name="Google Shape;208;p16"/>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grpSp>
        <p:nvGrpSpPr>
          <p:cNvPr id="210" name="Google Shape;210;p16"/>
          <p:cNvGrpSpPr/>
          <p:nvPr/>
        </p:nvGrpSpPr>
        <p:grpSpPr>
          <a:xfrm>
            <a:off x="63705" y="6418339"/>
            <a:ext cx="11357081" cy="436354"/>
            <a:chOff x="63705" y="6418339"/>
            <a:chExt cx="11357081" cy="436354"/>
          </a:xfrm>
        </p:grpSpPr>
        <p:sp>
          <p:nvSpPr>
            <p:cNvPr id="211" name="Google Shape;211;p16"/>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12" name="Google Shape;212;p16"/>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13" name="Google Shape;213;p16"/>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14" name="Google Shape;214;p16"/>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15" name="Google Shape;215;p16"/>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16" name="Google Shape;216;p16"/>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17" name="Google Shape;217;p16"/>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18" name="Google Shape;218;p16"/>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19" name="Google Shape;219;p16"/>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16"/>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16"/>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grpSp>
        <p:nvGrpSpPr>
          <p:cNvPr id="223" name="Google Shape;223;p16"/>
          <p:cNvGrpSpPr/>
          <p:nvPr/>
        </p:nvGrpSpPr>
        <p:grpSpPr>
          <a:xfrm>
            <a:off x="63705" y="6418339"/>
            <a:ext cx="11357081" cy="436354"/>
            <a:chOff x="63705" y="6418339"/>
            <a:chExt cx="11357081" cy="436354"/>
          </a:xfrm>
        </p:grpSpPr>
        <p:sp>
          <p:nvSpPr>
            <p:cNvPr id="224" name="Google Shape;224;p16"/>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25" name="Google Shape;225;p16"/>
            <p:cNvSpPr/>
            <p:nvPr/>
          </p:nvSpPr>
          <p:spPr>
            <a:xfrm>
              <a:off x="2285742"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26" name="Google Shape;226;p16"/>
            <p:cNvSpPr/>
            <p:nvPr/>
          </p:nvSpPr>
          <p:spPr>
            <a:xfrm>
              <a:off x="450778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27" name="Google Shape;227;p16"/>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28" name="Google Shape;228;p16"/>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33" name="Google Shape;233;p16"/>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4" name="Google Shape;234;p16"/>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 name="Google Shape;235;p16"/>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grpSp>
        <p:nvGrpSpPr>
          <p:cNvPr id="237" name="Google Shape;237;p16"/>
          <p:cNvGrpSpPr/>
          <p:nvPr/>
        </p:nvGrpSpPr>
        <p:grpSpPr>
          <a:xfrm>
            <a:off x="63705" y="6418339"/>
            <a:ext cx="11357081" cy="436354"/>
            <a:chOff x="63705" y="6418339"/>
            <a:chExt cx="11357081" cy="436354"/>
          </a:xfrm>
        </p:grpSpPr>
        <p:sp>
          <p:nvSpPr>
            <p:cNvPr id="238" name="Google Shape;238;p16"/>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39" name="Google Shape;239;p16"/>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40" name="Google Shape;240;p16"/>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41" name="Google Shape;241;p16"/>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42" name="Google Shape;242;p16"/>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43" name="Google Shape;243;p16"/>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44" name="Google Shape;244;p16"/>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sp>
        <p:nvSpPr>
          <p:cNvPr id="245" name="Google Shape;245;p16"/>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6" name="Google Shape;246;p16"/>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7" name="Google Shape;247;p16"/>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grpSp>
        <p:nvGrpSpPr>
          <p:cNvPr id="249" name="Google Shape;249;p16"/>
          <p:cNvGrpSpPr/>
          <p:nvPr/>
        </p:nvGrpSpPr>
        <p:grpSpPr>
          <a:xfrm>
            <a:off x="63701" y="6407989"/>
            <a:ext cx="11806360" cy="450164"/>
            <a:chOff x="63701" y="6407989"/>
            <a:chExt cx="11806360" cy="450164"/>
          </a:xfrm>
        </p:grpSpPr>
        <p:sp>
          <p:nvSpPr>
            <p:cNvPr id="250" name="Google Shape;250;p16"/>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51" name="Google Shape;251;p16"/>
            <p:cNvSpPr/>
            <p:nvPr/>
          </p:nvSpPr>
          <p:spPr>
            <a:xfrm>
              <a:off x="2038098" y="6421799"/>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52" name="Google Shape;252;p16"/>
            <p:cNvSpPr/>
            <p:nvPr/>
          </p:nvSpPr>
          <p:spPr>
            <a:xfrm>
              <a:off x="3726725" y="6421799"/>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53" name="Google Shape;253;p16"/>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54" name="Google Shape;254;p16"/>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55" name="Google Shape;255;p16"/>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DFDE4A07-989B-6241-67D3-B73CEFD218E5}"/>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AE0F0ACD-3527-572F-307F-AC0233F5559B}"/>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B031BD3-D392-01E8-3AA0-DE4245ED0D11}"/>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43F1EC23-41BC-2FE5-D498-7389BFFE8156}"/>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6CC31029-2271-A8E1-D8CE-59E8C0CE9EED}"/>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57F79E7B-98F9-928A-1DA7-77A1E4BF7419}"/>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EFD135FA-BC5B-2EBD-7D1D-2F842F3697B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Concepts &amp; Definitions</a:t>
                </a:r>
                <a:endParaRPr sz="1600" dirty="0">
                  <a:solidFill>
                    <a:schemeClr val="lt1"/>
                  </a:solidFill>
                  <a:latin typeface="Calibri"/>
                  <a:ea typeface="Calibri"/>
                  <a:cs typeface="Calibri"/>
                </a:endParaRPr>
              </a:p>
            </p:txBody>
          </p:sp>
          <p:sp>
            <p:nvSpPr>
              <p:cNvPr id="10" name="Google Shape;133;p14">
                <a:extLst>
                  <a:ext uri="{FF2B5EF4-FFF2-40B4-BE49-F238E27FC236}">
                    <a16:creationId xmlns:a16="http://schemas.microsoft.com/office/drawing/2014/main" id="{E3707BC1-E578-3F7E-A113-7ACB8C4F4F9D}"/>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Manuscript Review</a:t>
                </a:r>
                <a:endParaRPr sz="1100" b="0" i="0" u="none" strike="noStrike" cap="none" dirty="0">
                  <a:solidFill>
                    <a:srgbClr val="000000"/>
                  </a:solidFill>
                  <a:latin typeface="Arial"/>
                  <a:ea typeface="Arial"/>
                  <a:cs typeface="Arial"/>
                  <a:sym typeface="Arial"/>
                </a:endParaRPr>
              </a:p>
            </p:txBody>
          </p:sp>
          <p:sp>
            <p:nvSpPr>
              <p:cNvPr id="11" name="Google Shape;134;p14">
                <a:extLst>
                  <a:ext uri="{FF2B5EF4-FFF2-40B4-BE49-F238E27FC236}">
                    <a16:creationId xmlns:a16="http://schemas.microsoft.com/office/drawing/2014/main" id="{063828F3-2B46-3581-DD26-5A7139BD553D}"/>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7E5A52FB-DF1D-243D-6A6C-5B56BA34C56F}"/>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22" name="Google Shape;127;p14">
            <a:extLst>
              <a:ext uri="{FF2B5EF4-FFF2-40B4-BE49-F238E27FC236}">
                <a16:creationId xmlns:a16="http://schemas.microsoft.com/office/drawing/2014/main" id="{0B38B988-5451-E994-E755-6BBA619CCF9B}"/>
              </a:ext>
            </a:extLst>
          </p:cNvPr>
          <p:cNvSpPr txBox="1">
            <a:spLocks/>
          </p:cNvSpPr>
          <p:nvPr/>
        </p:nvSpPr>
        <p:spPr>
          <a:xfrm>
            <a:off x="11644537" y="6461379"/>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4</a:t>
            </a:fld>
            <a:endParaRPr lang="en-US" dirty="0"/>
          </a:p>
        </p:txBody>
      </p:sp>
      <p:grpSp>
        <p:nvGrpSpPr>
          <p:cNvPr id="14" name="Group 13">
            <a:extLst>
              <a:ext uri="{FF2B5EF4-FFF2-40B4-BE49-F238E27FC236}">
                <a16:creationId xmlns:a16="http://schemas.microsoft.com/office/drawing/2014/main" id="{2D18B00C-6B87-1767-E7B9-6F9C9AC46784}"/>
              </a:ext>
            </a:extLst>
          </p:cNvPr>
          <p:cNvGrpSpPr/>
          <p:nvPr/>
        </p:nvGrpSpPr>
        <p:grpSpPr>
          <a:xfrm>
            <a:off x="-292068" y="1384677"/>
            <a:ext cx="8498201" cy="5029569"/>
            <a:chOff x="1751584" y="853778"/>
            <a:chExt cx="8128000" cy="5418667"/>
          </a:xfrm>
        </p:grpSpPr>
        <p:grpSp>
          <p:nvGrpSpPr>
            <p:cNvPr id="15" name="Group 14">
              <a:extLst>
                <a:ext uri="{FF2B5EF4-FFF2-40B4-BE49-F238E27FC236}">
                  <a16:creationId xmlns:a16="http://schemas.microsoft.com/office/drawing/2014/main" id="{974D51BB-5B12-8293-E944-46C91F5667FE}"/>
                </a:ext>
              </a:extLst>
            </p:cNvPr>
            <p:cNvGrpSpPr/>
            <p:nvPr/>
          </p:nvGrpSpPr>
          <p:grpSpPr>
            <a:xfrm>
              <a:off x="1751584" y="853778"/>
              <a:ext cx="8128000" cy="5418667"/>
              <a:chOff x="2032000" y="-377614"/>
              <a:chExt cx="8128000" cy="5418667"/>
            </a:xfrm>
          </p:grpSpPr>
          <p:sp>
            <p:nvSpPr>
              <p:cNvPr id="30" name="Rectangle 29">
                <a:extLst>
                  <a:ext uri="{FF2B5EF4-FFF2-40B4-BE49-F238E27FC236}">
                    <a16:creationId xmlns:a16="http://schemas.microsoft.com/office/drawing/2014/main" id="{001E7E9D-5A04-BE20-0BD6-4729987DABFE}"/>
                  </a:ext>
                </a:extLst>
              </p:cNvPr>
              <p:cNvSpPr/>
              <p:nvPr/>
            </p:nvSpPr>
            <p:spPr>
              <a:xfrm>
                <a:off x="2523744" y="2130552"/>
                <a:ext cx="1840992" cy="2596896"/>
              </a:xfrm>
              <a:prstGeom prst="rect">
                <a:avLst/>
              </a:prstGeom>
              <a:solidFill>
                <a:srgbClr val="70AD47">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B77E2F0-F771-4196-31DC-4BF17FA211A8}"/>
                  </a:ext>
                </a:extLst>
              </p:cNvPr>
              <p:cNvSpPr/>
              <p:nvPr/>
            </p:nvSpPr>
            <p:spPr>
              <a:xfrm>
                <a:off x="4415536" y="2130552"/>
                <a:ext cx="1840992" cy="2596896"/>
              </a:xfrm>
              <a:prstGeom prst="rect">
                <a:avLst/>
              </a:prstGeom>
              <a:solidFill>
                <a:srgbClr val="49BF64">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C17B96C-FF97-3D08-E694-9CF34E96762E}"/>
                  </a:ext>
                </a:extLst>
              </p:cNvPr>
              <p:cNvSpPr/>
              <p:nvPr/>
            </p:nvSpPr>
            <p:spPr>
              <a:xfrm>
                <a:off x="6307328" y="2130552"/>
                <a:ext cx="1840992" cy="2596896"/>
              </a:xfrm>
              <a:prstGeom prst="rect">
                <a:avLst/>
              </a:prstGeom>
              <a:solidFill>
                <a:srgbClr val="52CAB8">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0E77A8-696C-4FD7-5352-29A9EBAC0D2E}"/>
                  </a:ext>
                </a:extLst>
              </p:cNvPr>
              <p:cNvSpPr/>
              <p:nvPr/>
            </p:nvSpPr>
            <p:spPr>
              <a:xfrm>
                <a:off x="8199120" y="2130552"/>
                <a:ext cx="1840992" cy="2596896"/>
              </a:xfrm>
              <a:prstGeom prst="rect">
                <a:avLst/>
              </a:prstGeom>
              <a:solidFill>
                <a:srgbClr val="6CA5D9">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Diagram 33">
                <a:extLst>
                  <a:ext uri="{FF2B5EF4-FFF2-40B4-BE49-F238E27FC236}">
                    <a16:creationId xmlns:a16="http://schemas.microsoft.com/office/drawing/2014/main" id="{AFA3AC75-F0F1-A102-DDF4-2DD549766DEF}"/>
                  </a:ext>
                </a:extLst>
              </p:cNvPr>
              <p:cNvGraphicFramePr/>
              <p:nvPr>
                <p:extLst>
                  <p:ext uri="{D42A27DB-BD31-4B8C-83A1-F6EECF244321}">
                    <p14:modId xmlns:p14="http://schemas.microsoft.com/office/powerpoint/2010/main" val="30967533"/>
                  </p:ext>
                </p:extLst>
              </p:nvPr>
            </p:nvGraphicFramePr>
            <p:xfrm>
              <a:off x="2032000" y="-377614"/>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pSp>
          <p:nvGrpSpPr>
            <p:cNvPr id="16" name="Group 15">
              <a:extLst>
                <a:ext uri="{FF2B5EF4-FFF2-40B4-BE49-F238E27FC236}">
                  <a16:creationId xmlns:a16="http://schemas.microsoft.com/office/drawing/2014/main" id="{D7464E1A-9550-EABB-594B-5D4027A36C00}"/>
                </a:ext>
              </a:extLst>
            </p:cNvPr>
            <p:cNvGrpSpPr/>
            <p:nvPr/>
          </p:nvGrpSpPr>
          <p:grpSpPr>
            <a:xfrm>
              <a:off x="2356104" y="1441704"/>
              <a:ext cx="914400" cy="1071203"/>
              <a:chOff x="2356104" y="1441704"/>
              <a:chExt cx="914400" cy="1071203"/>
            </a:xfrm>
          </p:grpSpPr>
          <p:pic>
            <p:nvPicPr>
              <p:cNvPr id="27" name="Graphic 26" descr="Oil Rig with solid fill">
                <a:extLst>
                  <a:ext uri="{FF2B5EF4-FFF2-40B4-BE49-F238E27FC236}">
                    <a16:creationId xmlns:a16="http://schemas.microsoft.com/office/drawing/2014/main" id="{70C08CC3-7840-702C-FE14-7428AF75EF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6104" y="1441704"/>
                <a:ext cx="914400" cy="914400"/>
              </a:xfrm>
              <a:prstGeom prst="rect">
                <a:avLst/>
              </a:prstGeom>
            </p:spPr>
          </p:pic>
          <p:sp>
            <p:nvSpPr>
              <p:cNvPr id="28" name="Isosceles Triangle 27">
                <a:extLst>
                  <a:ext uri="{FF2B5EF4-FFF2-40B4-BE49-F238E27FC236}">
                    <a16:creationId xmlns:a16="http://schemas.microsoft.com/office/drawing/2014/main" id="{D2FD7BC9-85C4-C45E-EE8B-09F868777631}"/>
                  </a:ext>
                </a:extLst>
              </p:cNvPr>
              <p:cNvSpPr/>
              <p:nvPr/>
            </p:nvSpPr>
            <p:spPr>
              <a:xfrm>
                <a:off x="2584704" y="1975104"/>
                <a:ext cx="377952" cy="368808"/>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Bonfire with solid fill">
                <a:extLst>
                  <a:ext uri="{FF2B5EF4-FFF2-40B4-BE49-F238E27FC236}">
                    <a16:creationId xmlns:a16="http://schemas.microsoft.com/office/drawing/2014/main" id="{1643530E-5B63-90FB-738A-664DBFE794D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42032" y="2055707"/>
                <a:ext cx="457200" cy="457200"/>
              </a:xfrm>
              <a:prstGeom prst="rect">
                <a:avLst/>
              </a:prstGeom>
            </p:spPr>
          </p:pic>
        </p:grpSp>
        <p:pic>
          <p:nvPicPr>
            <p:cNvPr id="17" name="Graphic 16" descr="Internet Of Things with solid fill">
              <a:extLst>
                <a:ext uri="{FF2B5EF4-FFF2-40B4-BE49-F238E27FC236}">
                  <a16:creationId xmlns:a16="http://schemas.microsoft.com/office/drawing/2014/main" id="{A297DC3A-E085-5E9E-B503-12232E772AC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39200" y="1898904"/>
              <a:ext cx="914400" cy="914400"/>
            </a:xfrm>
            <a:prstGeom prst="rect">
              <a:avLst/>
            </a:prstGeom>
          </p:spPr>
        </p:pic>
        <p:grpSp>
          <p:nvGrpSpPr>
            <p:cNvPr id="18" name="Group 17">
              <a:extLst>
                <a:ext uri="{FF2B5EF4-FFF2-40B4-BE49-F238E27FC236}">
                  <a16:creationId xmlns:a16="http://schemas.microsoft.com/office/drawing/2014/main" id="{2737EEE8-8FE5-7443-B8FD-6F77D2A8E660}"/>
                </a:ext>
              </a:extLst>
            </p:cNvPr>
            <p:cNvGrpSpPr/>
            <p:nvPr/>
          </p:nvGrpSpPr>
          <p:grpSpPr>
            <a:xfrm>
              <a:off x="4259247" y="1841147"/>
              <a:ext cx="1531683" cy="738416"/>
              <a:chOff x="4444429" y="600837"/>
              <a:chExt cx="1531683" cy="738416"/>
            </a:xfrm>
          </p:grpSpPr>
          <p:pic>
            <p:nvPicPr>
              <p:cNvPr id="20" name="Graphic 19" descr="Miscellaneous with solid fill">
                <a:extLst>
                  <a:ext uri="{FF2B5EF4-FFF2-40B4-BE49-F238E27FC236}">
                    <a16:creationId xmlns:a16="http://schemas.microsoft.com/office/drawing/2014/main" id="{4AE07D3A-D02B-DEA0-3D06-119861CE84A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37707" y="745147"/>
                <a:ext cx="594106" cy="594106"/>
              </a:xfrm>
              <a:prstGeom prst="rect">
                <a:avLst/>
              </a:prstGeom>
            </p:spPr>
          </p:pic>
          <p:grpSp>
            <p:nvGrpSpPr>
              <p:cNvPr id="21" name="Group 20">
                <a:extLst>
                  <a:ext uri="{FF2B5EF4-FFF2-40B4-BE49-F238E27FC236}">
                    <a16:creationId xmlns:a16="http://schemas.microsoft.com/office/drawing/2014/main" id="{462A0716-A5E8-DECA-AF3A-5844FE9A2276}"/>
                  </a:ext>
                </a:extLst>
              </p:cNvPr>
              <p:cNvGrpSpPr/>
              <p:nvPr/>
            </p:nvGrpSpPr>
            <p:grpSpPr>
              <a:xfrm>
                <a:off x="4444429" y="600837"/>
                <a:ext cx="1531683" cy="596646"/>
                <a:chOff x="3674301" y="1259111"/>
                <a:chExt cx="2544118" cy="1039843"/>
              </a:xfrm>
            </p:grpSpPr>
            <p:pic>
              <p:nvPicPr>
                <p:cNvPr id="23" name="Graphic 22" descr="Inventory with solid fill">
                  <a:extLst>
                    <a:ext uri="{FF2B5EF4-FFF2-40B4-BE49-F238E27FC236}">
                      <a16:creationId xmlns:a16="http://schemas.microsoft.com/office/drawing/2014/main" id="{A939A0F9-1A23-5B7B-E62A-3BB98DDD904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304019" y="1384554"/>
                  <a:ext cx="914400" cy="914400"/>
                </a:xfrm>
                <a:prstGeom prst="rect">
                  <a:avLst/>
                </a:prstGeom>
              </p:spPr>
            </p:pic>
            <p:pic>
              <p:nvPicPr>
                <p:cNvPr id="24" name="Graphic 23" descr="Man with solid fill">
                  <a:extLst>
                    <a:ext uri="{FF2B5EF4-FFF2-40B4-BE49-F238E27FC236}">
                      <a16:creationId xmlns:a16="http://schemas.microsoft.com/office/drawing/2014/main" id="{2EDCCE48-1C62-78E4-08CE-8B7B85071B3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74301" y="1259111"/>
                  <a:ext cx="914400" cy="914400"/>
                </a:xfrm>
                <a:prstGeom prst="rect">
                  <a:avLst/>
                </a:prstGeom>
              </p:spPr>
            </p:pic>
            <p:pic>
              <p:nvPicPr>
                <p:cNvPr id="25" name="Graphic 24" descr="Arrow: Straight with solid fill">
                  <a:extLst>
                    <a:ext uri="{FF2B5EF4-FFF2-40B4-BE49-F238E27FC236}">
                      <a16:creationId xmlns:a16="http://schemas.microsoft.com/office/drawing/2014/main" id="{03D11680-2B4F-19D2-7816-AF5221AB539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0800000">
                  <a:off x="4479673" y="1361101"/>
                  <a:ext cx="614003" cy="614003"/>
                </a:xfrm>
                <a:prstGeom prst="rect">
                  <a:avLst/>
                </a:prstGeom>
              </p:spPr>
            </p:pic>
            <p:sp>
              <p:nvSpPr>
                <p:cNvPr id="26" name="Rectangle: Rounded Corners 25">
                  <a:extLst>
                    <a:ext uri="{FF2B5EF4-FFF2-40B4-BE49-F238E27FC236}">
                      <a16:creationId xmlns:a16="http://schemas.microsoft.com/office/drawing/2014/main" id="{40BE9421-56A1-54A7-183A-1E6DC4C3D53C}"/>
                    </a:ext>
                  </a:extLst>
                </p:cNvPr>
                <p:cNvSpPr/>
                <p:nvPr/>
              </p:nvSpPr>
              <p:spPr>
                <a:xfrm>
                  <a:off x="4369904" y="1879471"/>
                  <a:ext cx="914400" cy="280037"/>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9" name="Graphic 18" descr="Robot Hand with solid fill">
              <a:extLst>
                <a:ext uri="{FF2B5EF4-FFF2-40B4-BE49-F238E27FC236}">
                  <a16:creationId xmlns:a16="http://schemas.microsoft.com/office/drawing/2014/main" id="{2E8C3D23-FD03-2A1B-6B6C-39708B2AF3F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88076" y="1618619"/>
              <a:ext cx="914400" cy="914400"/>
            </a:xfrm>
            <a:prstGeom prst="rect">
              <a:avLst/>
            </a:prstGeom>
          </p:spPr>
        </p:pic>
      </p:grpSp>
      <p:pic>
        <p:nvPicPr>
          <p:cNvPr id="13" name="Picture 12">
            <a:extLst>
              <a:ext uri="{FF2B5EF4-FFF2-40B4-BE49-F238E27FC236}">
                <a16:creationId xmlns:a16="http://schemas.microsoft.com/office/drawing/2014/main" id="{2F279D9A-762E-A1E1-9C50-EA792857605D}"/>
              </a:ext>
            </a:extLst>
          </p:cNvPr>
          <p:cNvPicPr>
            <a:picLocks noChangeAspect="1"/>
          </p:cNvPicPr>
          <p:nvPr/>
        </p:nvPicPr>
        <p:blipFill>
          <a:blip r:embed="rId25"/>
          <a:stretch>
            <a:fillRect/>
          </a:stretch>
        </p:blipFill>
        <p:spPr>
          <a:xfrm>
            <a:off x="8304753" y="3041440"/>
            <a:ext cx="3729928" cy="2854537"/>
          </a:xfrm>
          <a:prstGeom prst="rect">
            <a:avLst/>
          </a:prstGeom>
        </p:spPr>
      </p:pic>
      <p:sp>
        <p:nvSpPr>
          <p:cNvPr id="35" name="TextBox 34">
            <a:extLst>
              <a:ext uri="{FF2B5EF4-FFF2-40B4-BE49-F238E27FC236}">
                <a16:creationId xmlns:a16="http://schemas.microsoft.com/office/drawing/2014/main" id="{DC990AF8-DFF2-0155-6C10-DC2529F757B7}"/>
              </a:ext>
            </a:extLst>
          </p:cNvPr>
          <p:cNvSpPr txBox="1"/>
          <p:nvPr/>
        </p:nvSpPr>
        <p:spPr>
          <a:xfrm>
            <a:off x="8304753" y="5916813"/>
            <a:ext cx="3729928" cy="2308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An IIOT platform for predictive maintenance of industrial assets, </a:t>
            </a:r>
            <a:r>
              <a:rPr lang="en-US" sz="900" dirty="0" err="1">
                <a:latin typeface="Times New Roman" panose="02020603050405020304" pitchFamily="18" charset="0"/>
                <a:cs typeface="Times New Roman" panose="02020603050405020304" pitchFamily="18" charset="0"/>
              </a:rPr>
              <a:t>Thelen</a:t>
            </a:r>
            <a:r>
              <a:rPr lang="en-US" sz="900" dirty="0">
                <a:latin typeface="Times New Roman" panose="02020603050405020304" pitchFamily="18" charset="0"/>
                <a:cs typeface="Times New Roman" panose="02020603050405020304" pitchFamily="18" charset="0"/>
              </a:rPr>
              <a:t> [1].</a:t>
            </a:r>
          </a:p>
        </p:txBody>
      </p:sp>
      <p:sp>
        <p:nvSpPr>
          <p:cNvPr id="36" name="TextBox 35">
            <a:extLst>
              <a:ext uri="{FF2B5EF4-FFF2-40B4-BE49-F238E27FC236}">
                <a16:creationId xmlns:a16="http://schemas.microsoft.com/office/drawing/2014/main" id="{E3D2B605-9FA3-9AD8-1A52-F436D6040C1F}"/>
              </a:ext>
            </a:extLst>
          </p:cNvPr>
          <p:cNvSpPr txBox="1"/>
          <p:nvPr/>
        </p:nvSpPr>
        <p:spPr>
          <a:xfrm>
            <a:off x="2916255" y="6131099"/>
            <a:ext cx="3535754" cy="2308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Industrial Revolutions leading to present day.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4" y="554335"/>
            <a:ext cx="10515600" cy="100278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ea typeface="Cordia New"/>
                <a:cs typeface="Times New Roman" panose="02020603050405020304" pitchFamily="18" charset="0"/>
                <a:sym typeface="Cordia New"/>
              </a:rPr>
              <a:t>Review of Manuscript Chapters: </a:t>
            </a:r>
            <a:br>
              <a:rPr lang="en-US" b="1" dirty="0">
                <a:latin typeface="Times New Roman" panose="02020603050405020304" pitchFamily="18" charset="0"/>
                <a:ea typeface="Cordia New"/>
                <a:cs typeface="Times New Roman" panose="02020603050405020304" pitchFamily="18" charset="0"/>
                <a:sym typeface="Cordia New"/>
              </a:rPr>
            </a:br>
            <a:r>
              <a:rPr lang="en-US" sz="2400" b="1" dirty="0">
                <a:latin typeface="Times New Roman" panose="02020603050405020304" pitchFamily="18" charset="0"/>
                <a:ea typeface="Cordia New"/>
                <a:cs typeface="Times New Roman" panose="02020603050405020304" pitchFamily="18" charset="0"/>
                <a:sym typeface="Cordia New"/>
              </a:rPr>
              <a:t>General Flow of Information</a:t>
            </a:r>
            <a:endParaRPr sz="2400"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37216BA2-4D66-98BE-019F-EB8DF16CD924}"/>
              </a:ext>
            </a:extLst>
          </p:cNvPr>
          <p:cNvSpPr txBox="1">
            <a:spLocks/>
          </p:cNvSpPr>
          <p:nvPr/>
        </p:nvSpPr>
        <p:spPr>
          <a:xfrm>
            <a:off x="11623966" y="6453966"/>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5</a:t>
            </a:fld>
            <a:endParaRPr lang="en-US" dirty="0"/>
          </a:p>
        </p:txBody>
      </p:sp>
      <p:graphicFrame>
        <p:nvGraphicFramePr>
          <p:cNvPr id="13" name="Diagram 12">
            <a:extLst>
              <a:ext uri="{FF2B5EF4-FFF2-40B4-BE49-F238E27FC236}">
                <a16:creationId xmlns:a16="http://schemas.microsoft.com/office/drawing/2014/main" id="{A54CCDD9-E607-4734-5A40-955907C8C9F3}"/>
              </a:ext>
            </a:extLst>
          </p:cNvPr>
          <p:cNvGraphicFramePr/>
          <p:nvPr>
            <p:extLst>
              <p:ext uri="{D42A27DB-BD31-4B8C-83A1-F6EECF244321}">
                <p14:modId xmlns:p14="http://schemas.microsoft.com/office/powerpoint/2010/main" val="1726144558"/>
              </p:ext>
            </p:extLst>
          </p:nvPr>
        </p:nvGraphicFramePr>
        <p:xfrm>
          <a:off x="553575" y="1733868"/>
          <a:ext cx="10960646" cy="44533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54335"/>
            <a:ext cx="11288033" cy="85433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Redefining the Digital Twin:</a:t>
            </a:r>
            <a:br>
              <a:rPr lang="en-US"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History of the DT Concept</a:t>
            </a:r>
            <a:endParaRPr sz="2400"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864840A4-07B2-6852-3CAD-31BEED939299}"/>
              </a:ext>
            </a:extLst>
          </p:cNvPr>
          <p:cNvSpPr txBox="1">
            <a:spLocks/>
          </p:cNvSpPr>
          <p:nvPr/>
        </p:nvSpPr>
        <p:spPr>
          <a:xfrm>
            <a:off x="11635874" y="6475872"/>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6</a:t>
            </a:fld>
            <a:endParaRPr lang="en-US" dirty="0"/>
          </a:p>
        </p:txBody>
      </p:sp>
      <p:sp>
        <p:nvSpPr>
          <p:cNvPr id="17" name="Arrow: Chevron 16">
            <a:extLst>
              <a:ext uri="{FF2B5EF4-FFF2-40B4-BE49-F238E27FC236}">
                <a16:creationId xmlns:a16="http://schemas.microsoft.com/office/drawing/2014/main" id="{EB93BD55-9F81-533B-6A48-7002AC241187}"/>
              </a:ext>
            </a:extLst>
          </p:cNvPr>
          <p:cNvSpPr/>
          <p:nvPr/>
        </p:nvSpPr>
        <p:spPr>
          <a:xfrm>
            <a:off x="579649" y="3171217"/>
            <a:ext cx="11062665" cy="515566"/>
          </a:xfrm>
          <a:prstGeom prst="chevron">
            <a:avLst/>
          </a:prstGeom>
          <a:gradFill>
            <a:gsLst>
              <a:gs pos="0">
                <a:schemeClr val="accent4">
                  <a:lumMod val="40000"/>
                  <a:lumOff val="60000"/>
                </a:schemeClr>
              </a:gs>
              <a:gs pos="100000">
                <a:schemeClr val="accent4">
                  <a:lumMod val="7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1960	1990	2000	2005	2010	2012	2014	2016	2018	2020</a:t>
            </a:r>
            <a:endParaRPr lang="en-US"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ED341ABB-FEDB-F2D1-CAF0-75EEF9BA1E89}"/>
              </a:ext>
            </a:extLst>
          </p:cNvPr>
          <p:cNvCxnSpPr/>
          <p:nvPr/>
        </p:nvCxnSpPr>
        <p:spPr>
          <a:xfrm>
            <a:off x="198754" y="3429000"/>
            <a:ext cx="1585628"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C5274892-CAD7-DF72-9A9A-83B34855E58A}"/>
              </a:ext>
            </a:extLst>
          </p:cNvPr>
          <p:cNvCxnSpPr>
            <a:cxnSpLocks/>
          </p:cNvCxnSpPr>
          <p:nvPr/>
        </p:nvCxnSpPr>
        <p:spPr>
          <a:xfrm flipV="1">
            <a:off x="1974397" y="2071991"/>
            <a:ext cx="0" cy="1186775"/>
          </a:xfrm>
          <a:prstGeom prst="line">
            <a:avLst/>
          </a:prstGeom>
          <a:ln>
            <a:tailEnd type="diamond"/>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A6AF28F7-5502-B615-BE96-C30507E9A60E}"/>
              </a:ext>
            </a:extLst>
          </p:cNvPr>
          <p:cNvCxnSpPr>
            <a:cxnSpLocks/>
          </p:cNvCxnSpPr>
          <p:nvPr/>
        </p:nvCxnSpPr>
        <p:spPr>
          <a:xfrm flipV="1">
            <a:off x="4169185" y="2071991"/>
            <a:ext cx="0" cy="1186775"/>
          </a:xfrm>
          <a:prstGeom prst="line">
            <a:avLst/>
          </a:prstGeom>
          <a:ln>
            <a:tailEnd type="diamond"/>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558E8BB7-6AE9-31F1-DBDB-E690EEC0F069}"/>
              </a:ext>
            </a:extLst>
          </p:cNvPr>
          <p:cNvCxnSpPr>
            <a:cxnSpLocks/>
          </p:cNvCxnSpPr>
          <p:nvPr/>
        </p:nvCxnSpPr>
        <p:spPr>
          <a:xfrm flipV="1">
            <a:off x="6569140" y="1653436"/>
            <a:ext cx="0" cy="1605330"/>
          </a:xfrm>
          <a:prstGeom prst="line">
            <a:avLst/>
          </a:prstGeom>
          <a:ln>
            <a:tailEnd type="diamon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A0E196FF-CE16-2C17-C345-063AA738CA99}"/>
              </a:ext>
            </a:extLst>
          </p:cNvPr>
          <p:cNvCxnSpPr>
            <a:cxnSpLocks/>
          </p:cNvCxnSpPr>
          <p:nvPr/>
        </p:nvCxnSpPr>
        <p:spPr>
          <a:xfrm flipV="1">
            <a:off x="8834586" y="1858569"/>
            <a:ext cx="17073" cy="1400197"/>
          </a:xfrm>
          <a:prstGeom prst="line">
            <a:avLst/>
          </a:prstGeom>
          <a:ln>
            <a:tailEnd type="diamond"/>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19B7E008-37F5-D562-7449-028172B08AC8}"/>
              </a:ext>
            </a:extLst>
          </p:cNvPr>
          <p:cNvCxnSpPr>
            <a:cxnSpLocks/>
          </p:cNvCxnSpPr>
          <p:nvPr/>
        </p:nvCxnSpPr>
        <p:spPr>
          <a:xfrm>
            <a:off x="10854541" y="3595991"/>
            <a:ext cx="0" cy="1580127"/>
          </a:xfrm>
          <a:prstGeom prst="line">
            <a:avLst/>
          </a:prstGeom>
          <a:ln>
            <a:tailEnd type="diamon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AE038245-CE02-DF46-62AD-03D67CEBECB8}"/>
              </a:ext>
            </a:extLst>
          </p:cNvPr>
          <p:cNvCxnSpPr>
            <a:cxnSpLocks/>
          </p:cNvCxnSpPr>
          <p:nvPr/>
        </p:nvCxnSpPr>
        <p:spPr>
          <a:xfrm>
            <a:off x="3440030" y="3595991"/>
            <a:ext cx="4623" cy="1262978"/>
          </a:xfrm>
          <a:prstGeom prst="line">
            <a:avLst/>
          </a:prstGeom>
          <a:ln>
            <a:tailEnd type="diamond"/>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95E501D4-442E-6062-0ACC-2D85AF10E6B6}"/>
              </a:ext>
            </a:extLst>
          </p:cNvPr>
          <p:cNvCxnSpPr>
            <a:cxnSpLocks/>
          </p:cNvCxnSpPr>
          <p:nvPr/>
        </p:nvCxnSpPr>
        <p:spPr>
          <a:xfrm>
            <a:off x="6112145" y="3595991"/>
            <a:ext cx="0" cy="1095378"/>
          </a:xfrm>
          <a:prstGeom prst="line">
            <a:avLst/>
          </a:prstGeom>
          <a:ln>
            <a:tailEnd type="diamond"/>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A26A8BDC-3D8D-1AD8-2346-3ACB8B65AC2C}"/>
              </a:ext>
            </a:extLst>
          </p:cNvPr>
          <p:cNvCxnSpPr>
            <a:cxnSpLocks/>
          </p:cNvCxnSpPr>
          <p:nvPr/>
        </p:nvCxnSpPr>
        <p:spPr>
          <a:xfrm>
            <a:off x="7468170" y="3595991"/>
            <a:ext cx="7785" cy="933796"/>
          </a:xfrm>
          <a:prstGeom prst="line">
            <a:avLst/>
          </a:prstGeom>
          <a:ln>
            <a:tailEnd type="diamond"/>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BBEC1036-EE72-EA50-0B57-C5FC1D46AA2E}"/>
              </a:ext>
            </a:extLst>
          </p:cNvPr>
          <p:cNvCxnSpPr>
            <a:cxnSpLocks/>
          </p:cNvCxnSpPr>
          <p:nvPr/>
        </p:nvCxnSpPr>
        <p:spPr>
          <a:xfrm>
            <a:off x="9299768" y="3595991"/>
            <a:ext cx="0" cy="1389368"/>
          </a:xfrm>
          <a:prstGeom prst="line">
            <a:avLst/>
          </a:prstGeom>
          <a:ln>
            <a:tailEnd type="diamond"/>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A4356227-02B2-E064-11D0-4948769696C8}"/>
              </a:ext>
            </a:extLst>
          </p:cNvPr>
          <p:cNvCxnSpPr>
            <a:cxnSpLocks/>
          </p:cNvCxnSpPr>
          <p:nvPr/>
        </p:nvCxnSpPr>
        <p:spPr>
          <a:xfrm>
            <a:off x="4882225" y="3595991"/>
            <a:ext cx="15237" cy="941834"/>
          </a:xfrm>
          <a:prstGeom prst="line">
            <a:avLst/>
          </a:prstGeom>
          <a:ln>
            <a:tailEnd type="diamon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47DFBF9D-1E24-79DE-30EA-0B3ECCE4E233}"/>
              </a:ext>
            </a:extLst>
          </p:cNvPr>
          <p:cNvSpPr txBox="1"/>
          <p:nvPr/>
        </p:nvSpPr>
        <p:spPr>
          <a:xfrm>
            <a:off x="1987994" y="1974386"/>
            <a:ext cx="1246858" cy="1061829"/>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1960</a:t>
            </a:r>
          </a:p>
          <a:p>
            <a:r>
              <a:rPr lang="en-US" sz="1050" dirty="0">
                <a:latin typeface="Times New Roman" panose="02020603050405020304" pitchFamily="18" charset="0"/>
                <a:cs typeface="Times New Roman" panose="02020603050405020304" pitchFamily="18" charset="0"/>
              </a:rPr>
              <a:t>NASA uses DT concept to simulate rescue scenarios in space for Apollo 13 mission. [2]</a:t>
            </a:r>
          </a:p>
        </p:txBody>
      </p:sp>
      <p:sp>
        <p:nvSpPr>
          <p:cNvPr id="32" name="TextBox 31">
            <a:extLst>
              <a:ext uri="{FF2B5EF4-FFF2-40B4-BE49-F238E27FC236}">
                <a16:creationId xmlns:a16="http://schemas.microsoft.com/office/drawing/2014/main" id="{A9D04CCC-232A-B76D-BE63-4278167FC97D}"/>
              </a:ext>
            </a:extLst>
          </p:cNvPr>
          <p:cNvSpPr txBox="1"/>
          <p:nvPr/>
        </p:nvSpPr>
        <p:spPr>
          <a:xfrm>
            <a:off x="2024238" y="3797140"/>
            <a:ext cx="1420415" cy="1061829"/>
          </a:xfrm>
          <a:prstGeom prst="rect">
            <a:avLst/>
          </a:prstGeom>
          <a:noFill/>
        </p:spPr>
        <p:txBody>
          <a:bodyPr wrap="square" rtlCol="0">
            <a:spAutoFit/>
          </a:bodyPr>
          <a:lstStyle/>
          <a:p>
            <a:pPr algn="r"/>
            <a:r>
              <a:rPr lang="en-US" sz="1050" b="1" dirty="0">
                <a:latin typeface="Times New Roman" panose="02020603050405020304" pitchFamily="18" charset="0"/>
                <a:cs typeface="Times New Roman" panose="02020603050405020304" pitchFamily="18" charset="0"/>
              </a:rPr>
              <a:t>1997</a:t>
            </a:r>
          </a:p>
          <a:p>
            <a:pPr algn="r"/>
            <a:r>
              <a:rPr lang="en-US" sz="1050" dirty="0">
                <a:latin typeface="Times New Roman" panose="02020603050405020304" pitchFamily="18" charset="0"/>
                <a:cs typeface="Times New Roman" panose="02020603050405020304" pitchFamily="18" charset="0"/>
              </a:rPr>
              <a:t>Hernández published using DT for iterative design of urban road networks using digital modeling. [3] </a:t>
            </a:r>
          </a:p>
        </p:txBody>
      </p:sp>
      <p:cxnSp>
        <p:nvCxnSpPr>
          <p:cNvPr id="35" name="Straight Connector 34">
            <a:extLst>
              <a:ext uri="{FF2B5EF4-FFF2-40B4-BE49-F238E27FC236}">
                <a16:creationId xmlns:a16="http://schemas.microsoft.com/office/drawing/2014/main" id="{62C8A216-D010-CC46-0BA7-536A95E27D15}"/>
              </a:ext>
            </a:extLst>
          </p:cNvPr>
          <p:cNvCxnSpPr/>
          <p:nvPr/>
        </p:nvCxnSpPr>
        <p:spPr>
          <a:xfrm>
            <a:off x="2227556" y="3435486"/>
            <a:ext cx="45929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EF27BFE4-A62A-6960-DFCF-63E95B9E3450}"/>
              </a:ext>
            </a:extLst>
          </p:cNvPr>
          <p:cNvCxnSpPr/>
          <p:nvPr/>
        </p:nvCxnSpPr>
        <p:spPr>
          <a:xfrm>
            <a:off x="3129834" y="3429000"/>
            <a:ext cx="45929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2DBB66CB-0A50-1BA3-2BC3-C3B9452A01D9}"/>
              </a:ext>
            </a:extLst>
          </p:cNvPr>
          <p:cNvCxnSpPr/>
          <p:nvPr/>
        </p:nvCxnSpPr>
        <p:spPr>
          <a:xfrm>
            <a:off x="4053119" y="3432241"/>
            <a:ext cx="45929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989C2FC6-FE4C-DCE6-FB9B-B9B0EFCFE4FC}"/>
              </a:ext>
            </a:extLst>
          </p:cNvPr>
          <p:cNvCxnSpPr/>
          <p:nvPr/>
        </p:nvCxnSpPr>
        <p:spPr>
          <a:xfrm>
            <a:off x="4967524" y="3432240"/>
            <a:ext cx="45929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94FB2667-3FD8-09CD-D2C5-5BBC13355BD4}"/>
              </a:ext>
            </a:extLst>
          </p:cNvPr>
          <p:cNvCxnSpPr/>
          <p:nvPr/>
        </p:nvCxnSpPr>
        <p:spPr>
          <a:xfrm>
            <a:off x="5878685" y="3438720"/>
            <a:ext cx="45929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6B79FAEA-662F-41A3-AB8A-D0D1A6F9D58C}"/>
              </a:ext>
            </a:extLst>
          </p:cNvPr>
          <p:cNvCxnSpPr/>
          <p:nvPr/>
        </p:nvCxnSpPr>
        <p:spPr>
          <a:xfrm>
            <a:off x="6783361" y="3438724"/>
            <a:ext cx="45929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E0CBDCCF-CC75-E481-14A8-1941351664F0}"/>
              </a:ext>
            </a:extLst>
          </p:cNvPr>
          <p:cNvCxnSpPr/>
          <p:nvPr/>
        </p:nvCxnSpPr>
        <p:spPr>
          <a:xfrm>
            <a:off x="7704252" y="3435481"/>
            <a:ext cx="45929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CFE19654-7736-199F-0FFF-F9E433FF3F83}"/>
              </a:ext>
            </a:extLst>
          </p:cNvPr>
          <p:cNvCxnSpPr/>
          <p:nvPr/>
        </p:nvCxnSpPr>
        <p:spPr>
          <a:xfrm>
            <a:off x="8615411" y="3432233"/>
            <a:ext cx="45929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15783941-B07E-82F6-4880-7AA81B36E2C1}"/>
              </a:ext>
            </a:extLst>
          </p:cNvPr>
          <p:cNvCxnSpPr/>
          <p:nvPr/>
        </p:nvCxnSpPr>
        <p:spPr>
          <a:xfrm>
            <a:off x="9536296" y="3438719"/>
            <a:ext cx="45929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4CCD0CAC-7F28-CE5E-EA7F-CD0719BF037C}"/>
              </a:ext>
            </a:extLst>
          </p:cNvPr>
          <p:cNvCxnSpPr/>
          <p:nvPr/>
        </p:nvCxnSpPr>
        <p:spPr>
          <a:xfrm>
            <a:off x="10452478" y="3435477"/>
            <a:ext cx="1441481"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DBCFFA92-635A-437C-28F0-7419F084563E}"/>
              </a:ext>
            </a:extLst>
          </p:cNvPr>
          <p:cNvSpPr txBox="1"/>
          <p:nvPr/>
        </p:nvSpPr>
        <p:spPr>
          <a:xfrm>
            <a:off x="4184105" y="1967575"/>
            <a:ext cx="1246858" cy="1061829"/>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2002</a:t>
            </a:r>
          </a:p>
          <a:p>
            <a:r>
              <a:rPr lang="en-US" sz="1050" dirty="0">
                <a:latin typeface="Times New Roman" panose="02020603050405020304" pitchFamily="18" charset="0"/>
                <a:cs typeface="Times New Roman" panose="02020603050405020304" pitchFamily="18" charset="0"/>
              </a:rPr>
              <a:t>Grieves presents the first proposal of DT for PLM at the SME conference in Troy, Michigan. [4]</a:t>
            </a:r>
          </a:p>
        </p:txBody>
      </p:sp>
      <p:sp>
        <p:nvSpPr>
          <p:cNvPr id="48" name="TextBox 47">
            <a:extLst>
              <a:ext uri="{FF2B5EF4-FFF2-40B4-BE49-F238E27FC236}">
                <a16:creationId xmlns:a16="http://schemas.microsoft.com/office/drawing/2014/main" id="{9B2B0F43-707A-F5CD-101C-CD20311AEEBE}"/>
              </a:ext>
            </a:extLst>
          </p:cNvPr>
          <p:cNvSpPr txBox="1"/>
          <p:nvPr/>
        </p:nvSpPr>
        <p:spPr>
          <a:xfrm>
            <a:off x="4841166" y="3791123"/>
            <a:ext cx="1265712" cy="900246"/>
          </a:xfrm>
          <a:prstGeom prst="rect">
            <a:avLst/>
          </a:prstGeom>
          <a:noFill/>
        </p:spPr>
        <p:txBody>
          <a:bodyPr wrap="square" rtlCol="0">
            <a:spAutoFit/>
          </a:bodyPr>
          <a:lstStyle/>
          <a:p>
            <a:pPr algn="r"/>
            <a:r>
              <a:rPr lang="en-US" sz="1050" b="1" dirty="0">
                <a:latin typeface="Times New Roman" panose="02020603050405020304" pitchFamily="18" charset="0"/>
                <a:cs typeface="Times New Roman" panose="02020603050405020304" pitchFamily="18" charset="0"/>
              </a:rPr>
              <a:t>2011</a:t>
            </a:r>
          </a:p>
          <a:p>
            <a:pPr algn="r"/>
            <a:r>
              <a:rPr lang="en-US" sz="1050" dirty="0">
                <a:latin typeface="Times New Roman" panose="02020603050405020304" pitchFamily="18" charset="0"/>
                <a:cs typeface="Times New Roman" panose="02020603050405020304" pitchFamily="18" charset="0"/>
              </a:rPr>
              <a:t>Marks the start of the fourth industrial revolution </a:t>
            </a:r>
          </a:p>
          <a:p>
            <a:pPr algn="r"/>
            <a:r>
              <a:rPr lang="en-US" sz="1050" dirty="0">
                <a:latin typeface="Times New Roman" panose="02020603050405020304" pitchFamily="18" charset="0"/>
                <a:cs typeface="Times New Roman" panose="02020603050405020304" pitchFamily="18" charset="0"/>
              </a:rPr>
              <a:t>(Industry 4.0)</a:t>
            </a:r>
          </a:p>
        </p:txBody>
      </p:sp>
      <p:sp>
        <p:nvSpPr>
          <p:cNvPr id="51" name="TextBox 50">
            <a:extLst>
              <a:ext uri="{FF2B5EF4-FFF2-40B4-BE49-F238E27FC236}">
                <a16:creationId xmlns:a16="http://schemas.microsoft.com/office/drawing/2014/main" id="{D869C797-67B2-3F8F-C94F-1DEF881DD893}"/>
              </a:ext>
            </a:extLst>
          </p:cNvPr>
          <p:cNvSpPr txBox="1"/>
          <p:nvPr/>
        </p:nvSpPr>
        <p:spPr>
          <a:xfrm>
            <a:off x="6581652" y="1557580"/>
            <a:ext cx="1397425" cy="1384995"/>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2012</a:t>
            </a:r>
          </a:p>
          <a:p>
            <a:r>
              <a:rPr lang="en-US" sz="1050" dirty="0">
                <a:latin typeface="Times New Roman" panose="02020603050405020304" pitchFamily="18" charset="0"/>
                <a:cs typeface="Times New Roman" panose="02020603050405020304" pitchFamily="18" charset="0"/>
              </a:rPr>
              <a:t>First specific definition of DTs for aerospace domain published by </a:t>
            </a:r>
            <a:r>
              <a:rPr lang="en-US" sz="1050" dirty="0" err="1">
                <a:latin typeface="Times New Roman" panose="02020603050405020304" pitchFamily="18" charset="0"/>
                <a:cs typeface="Times New Roman" panose="02020603050405020304" pitchFamily="18" charset="0"/>
              </a:rPr>
              <a:t>Glaessgen</a:t>
            </a:r>
            <a:r>
              <a:rPr lang="en-US" sz="1050" dirty="0">
                <a:latin typeface="Times New Roman" panose="02020603050405020304" pitchFamily="18" charset="0"/>
                <a:cs typeface="Times New Roman" panose="02020603050405020304" pitchFamily="18" charset="0"/>
              </a:rPr>
              <a:t> and </a:t>
            </a:r>
            <a:r>
              <a:rPr lang="en-US" sz="1050" dirty="0" err="1">
                <a:latin typeface="Times New Roman" panose="02020603050405020304" pitchFamily="18" charset="0"/>
                <a:cs typeface="Times New Roman" panose="02020603050405020304" pitchFamily="18" charset="0"/>
              </a:rPr>
              <a:t>Stargel</a:t>
            </a:r>
            <a:r>
              <a:rPr lang="en-US" sz="1050" dirty="0">
                <a:latin typeface="Times New Roman" panose="02020603050405020304" pitchFamily="18" charset="0"/>
                <a:cs typeface="Times New Roman" panose="02020603050405020304" pitchFamily="18" charset="0"/>
              </a:rPr>
              <a:t> in accordance with NASA. [2]</a:t>
            </a:r>
          </a:p>
        </p:txBody>
      </p:sp>
      <p:sp>
        <p:nvSpPr>
          <p:cNvPr id="53" name="TextBox 52">
            <a:extLst>
              <a:ext uri="{FF2B5EF4-FFF2-40B4-BE49-F238E27FC236}">
                <a16:creationId xmlns:a16="http://schemas.microsoft.com/office/drawing/2014/main" id="{CE337794-F784-E870-35B1-C98D270B528F}"/>
              </a:ext>
            </a:extLst>
          </p:cNvPr>
          <p:cNvSpPr txBox="1"/>
          <p:nvPr/>
        </p:nvSpPr>
        <p:spPr>
          <a:xfrm>
            <a:off x="6210243" y="3791123"/>
            <a:ext cx="1265712" cy="900246"/>
          </a:xfrm>
          <a:prstGeom prst="rect">
            <a:avLst/>
          </a:prstGeom>
          <a:noFill/>
        </p:spPr>
        <p:txBody>
          <a:bodyPr wrap="square" rtlCol="0">
            <a:spAutoFit/>
          </a:bodyPr>
          <a:lstStyle/>
          <a:p>
            <a:pPr algn="r"/>
            <a:r>
              <a:rPr lang="en-US" sz="1050" b="1" dirty="0">
                <a:latin typeface="Times New Roman" panose="02020603050405020304" pitchFamily="18" charset="0"/>
                <a:cs typeface="Times New Roman" panose="02020603050405020304" pitchFamily="18" charset="0"/>
              </a:rPr>
              <a:t>2014</a:t>
            </a:r>
          </a:p>
          <a:p>
            <a:pPr algn="r"/>
            <a:r>
              <a:rPr lang="en-US" sz="1050" dirty="0">
                <a:latin typeface="Times New Roman" panose="02020603050405020304" pitchFamily="18" charset="0"/>
                <a:cs typeface="Times New Roman" panose="02020603050405020304" pitchFamily="18" charset="0"/>
              </a:rPr>
              <a:t>Grieves publishes his white paper on DTs, 3-dimensional model. [6]  </a:t>
            </a:r>
          </a:p>
        </p:txBody>
      </p:sp>
      <p:sp>
        <p:nvSpPr>
          <p:cNvPr id="260" name="TextBox 259">
            <a:extLst>
              <a:ext uri="{FF2B5EF4-FFF2-40B4-BE49-F238E27FC236}">
                <a16:creationId xmlns:a16="http://schemas.microsoft.com/office/drawing/2014/main" id="{7A16E6C0-B0D7-5D52-0608-5F62371B2721}"/>
              </a:ext>
            </a:extLst>
          </p:cNvPr>
          <p:cNvSpPr txBox="1"/>
          <p:nvPr/>
        </p:nvSpPr>
        <p:spPr>
          <a:xfrm>
            <a:off x="8851659" y="1749071"/>
            <a:ext cx="1397425" cy="1223412"/>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2017</a:t>
            </a:r>
          </a:p>
          <a:p>
            <a:r>
              <a:rPr lang="en-US" sz="1050" dirty="0">
                <a:latin typeface="Times New Roman" panose="02020603050405020304" pitchFamily="18" charset="0"/>
                <a:cs typeface="Times New Roman" panose="02020603050405020304" pitchFamily="18" charset="0"/>
              </a:rPr>
              <a:t>Grieves and Vickers DT publication introducing GTV along with other early ideas for DT types (DTP, DTI, DTE). [7]</a:t>
            </a:r>
          </a:p>
        </p:txBody>
      </p:sp>
      <p:sp>
        <p:nvSpPr>
          <p:cNvPr id="265" name="TextBox 264">
            <a:extLst>
              <a:ext uri="{FF2B5EF4-FFF2-40B4-BE49-F238E27FC236}">
                <a16:creationId xmlns:a16="http://schemas.microsoft.com/office/drawing/2014/main" id="{37699730-9761-8879-ABFE-0173508149EA}"/>
              </a:ext>
            </a:extLst>
          </p:cNvPr>
          <p:cNvSpPr txBox="1"/>
          <p:nvPr/>
        </p:nvSpPr>
        <p:spPr>
          <a:xfrm>
            <a:off x="7884621" y="3742225"/>
            <a:ext cx="1420415" cy="1223412"/>
          </a:xfrm>
          <a:prstGeom prst="rect">
            <a:avLst/>
          </a:prstGeom>
          <a:noFill/>
        </p:spPr>
        <p:txBody>
          <a:bodyPr wrap="square" rtlCol="0">
            <a:spAutoFit/>
          </a:bodyPr>
          <a:lstStyle/>
          <a:p>
            <a:pPr algn="r"/>
            <a:r>
              <a:rPr lang="en-US" sz="1050" b="1" dirty="0">
                <a:latin typeface="Times New Roman" panose="02020603050405020304" pitchFamily="18" charset="0"/>
                <a:cs typeface="Times New Roman" panose="02020603050405020304" pitchFamily="18" charset="0"/>
              </a:rPr>
              <a:t>2018</a:t>
            </a:r>
          </a:p>
          <a:p>
            <a:pPr algn="r"/>
            <a:r>
              <a:rPr lang="en-US" sz="1050" dirty="0" err="1">
                <a:latin typeface="Times New Roman" panose="02020603050405020304" pitchFamily="18" charset="0"/>
                <a:cs typeface="Times New Roman" panose="02020603050405020304" pitchFamily="18" charset="0"/>
              </a:rPr>
              <a:t>Kritzinger</a:t>
            </a:r>
            <a:r>
              <a:rPr lang="en-US" sz="1050" dirty="0">
                <a:latin typeface="Times New Roman" panose="02020603050405020304" pitchFamily="18" charset="0"/>
                <a:cs typeface="Times New Roman" panose="02020603050405020304" pitchFamily="18" charset="0"/>
              </a:rPr>
              <a:t> publishes his review of DT literature, categorizing articles based on levels of data integration (DM, DS, DT). [8]   </a:t>
            </a:r>
          </a:p>
        </p:txBody>
      </p:sp>
      <p:sp>
        <p:nvSpPr>
          <p:cNvPr id="284" name="TextBox 283">
            <a:extLst>
              <a:ext uri="{FF2B5EF4-FFF2-40B4-BE49-F238E27FC236}">
                <a16:creationId xmlns:a16="http://schemas.microsoft.com/office/drawing/2014/main" id="{16238DF3-6FDC-6837-05EE-91975C1DCD0A}"/>
              </a:ext>
            </a:extLst>
          </p:cNvPr>
          <p:cNvSpPr txBox="1"/>
          <p:nvPr/>
        </p:nvSpPr>
        <p:spPr>
          <a:xfrm>
            <a:off x="9337430" y="3791123"/>
            <a:ext cx="1517111" cy="1384995"/>
          </a:xfrm>
          <a:prstGeom prst="rect">
            <a:avLst/>
          </a:prstGeom>
          <a:noFill/>
        </p:spPr>
        <p:txBody>
          <a:bodyPr wrap="square" rtlCol="0">
            <a:spAutoFit/>
          </a:bodyPr>
          <a:lstStyle/>
          <a:p>
            <a:pPr algn="r"/>
            <a:r>
              <a:rPr lang="en-US" sz="1050" b="1" dirty="0">
                <a:latin typeface="Times New Roman" panose="02020603050405020304" pitchFamily="18" charset="0"/>
                <a:cs typeface="Times New Roman" panose="02020603050405020304" pitchFamily="18" charset="0"/>
              </a:rPr>
              <a:t>2023</a:t>
            </a:r>
          </a:p>
          <a:p>
            <a:pPr algn="r"/>
            <a:r>
              <a:rPr lang="en-US" sz="1050" dirty="0">
                <a:latin typeface="Times New Roman" panose="02020603050405020304" pitchFamily="18" charset="0"/>
                <a:cs typeface="Times New Roman" panose="02020603050405020304" pitchFamily="18" charset="0"/>
              </a:rPr>
              <a:t>Grieves publishes another paper highlighting DT fallacies, reworking DT types (DTP, DTI, DTA), and adding predictive testing to GTV. [10]</a:t>
            </a:r>
          </a:p>
        </p:txBody>
      </p:sp>
      <p:cxnSp>
        <p:nvCxnSpPr>
          <p:cNvPr id="293" name="Straight Connector 292">
            <a:extLst>
              <a:ext uri="{FF2B5EF4-FFF2-40B4-BE49-F238E27FC236}">
                <a16:creationId xmlns:a16="http://schemas.microsoft.com/office/drawing/2014/main" id="{75DE62BA-9F66-882A-E897-484F02BA6560}"/>
              </a:ext>
            </a:extLst>
          </p:cNvPr>
          <p:cNvCxnSpPr>
            <a:cxnSpLocks/>
          </p:cNvCxnSpPr>
          <p:nvPr/>
        </p:nvCxnSpPr>
        <p:spPr>
          <a:xfrm flipV="1">
            <a:off x="10578290" y="2291917"/>
            <a:ext cx="0" cy="968981"/>
          </a:xfrm>
          <a:prstGeom prst="line">
            <a:avLst/>
          </a:prstGeom>
          <a:ln>
            <a:tailEnd type="diamond"/>
          </a:ln>
        </p:spPr>
        <p:style>
          <a:lnRef idx="3">
            <a:schemeClr val="dk1"/>
          </a:lnRef>
          <a:fillRef idx="0">
            <a:schemeClr val="dk1"/>
          </a:fillRef>
          <a:effectRef idx="2">
            <a:schemeClr val="dk1"/>
          </a:effectRef>
          <a:fontRef idx="minor">
            <a:schemeClr val="tx1"/>
          </a:fontRef>
        </p:style>
      </p:cxnSp>
      <p:sp>
        <p:nvSpPr>
          <p:cNvPr id="294" name="TextBox 293">
            <a:extLst>
              <a:ext uri="{FF2B5EF4-FFF2-40B4-BE49-F238E27FC236}">
                <a16:creationId xmlns:a16="http://schemas.microsoft.com/office/drawing/2014/main" id="{12D98534-EC48-AFA4-BFE1-39E741EE5F53}"/>
              </a:ext>
            </a:extLst>
          </p:cNvPr>
          <p:cNvSpPr txBox="1"/>
          <p:nvPr/>
        </p:nvSpPr>
        <p:spPr>
          <a:xfrm>
            <a:off x="10591096" y="2190715"/>
            <a:ext cx="1554902" cy="90024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2022</a:t>
            </a:r>
          </a:p>
          <a:p>
            <a:r>
              <a:rPr lang="en-US" sz="1050" dirty="0" err="1">
                <a:latin typeface="Times New Roman" panose="02020603050405020304" pitchFamily="18" charset="0"/>
                <a:cs typeface="Times New Roman" panose="02020603050405020304" pitchFamily="18" charset="0"/>
              </a:rPr>
              <a:t>Research&amp;Markets</a:t>
            </a:r>
            <a:r>
              <a:rPr lang="en-US" sz="1050" dirty="0">
                <a:latin typeface="Times New Roman" panose="02020603050405020304" pitchFamily="18" charset="0"/>
                <a:cs typeface="Times New Roman" panose="02020603050405020304" pitchFamily="18" charset="0"/>
              </a:rPr>
              <a:t> predicts the global DT market will reach $73.5 billion by 2027. [9]</a:t>
            </a:r>
          </a:p>
        </p:txBody>
      </p:sp>
      <p:sp>
        <p:nvSpPr>
          <p:cNvPr id="298" name="TextBox 297">
            <a:extLst>
              <a:ext uri="{FF2B5EF4-FFF2-40B4-BE49-F238E27FC236}">
                <a16:creationId xmlns:a16="http://schemas.microsoft.com/office/drawing/2014/main" id="{CC7B9CC6-A223-7327-FD0B-EAD63A1DB442}"/>
              </a:ext>
            </a:extLst>
          </p:cNvPr>
          <p:cNvSpPr txBox="1"/>
          <p:nvPr/>
        </p:nvSpPr>
        <p:spPr>
          <a:xfrm>
            <a:off x="3477047" y="3799161"/>
            <a:ext cx="1420415" cy="738664"/>
          </a:xfrm>
          <a:prstGeom prst="rect">
            <a:avLst/>
          </a:prstGeom>
          <a:noFill/>
        </p:spPr>
        <p:txBody>
          <a:bodyPr wrap="square" rtlCol="0">
            <a:spAutoFit/>
          </a:bodyPr>
          <a:lstStyle/>
          <a:p>
            <a:pPr algn="r"/>
            <a:r>
              <a:rPr lang="en-US" sz="1050" b="1" dirty="0">
                <a:latin typeface="Times New Roman" panose="02020603050405020304" pitchFamily="18" charset="0"/>
                <a:cs typeface="Times New Roman" panose="02020603050405020304" pitchFamily="18" charset="0"/>
              </a:rPr>
              <a:t>2006</a:t>
            </a:r>
          </a:p>
          <a:p>
            <a:pPr algn="r"/>
            <a:r>
              <a:rPr lang="en-US" sz="1050" dirty="0">
                <a:latin typeface="Times New Roman" panose="02020603050405020304" pitchFamily="18" charset="0"/>
                <a:cs typeface="Times New Roman" panose="02020603050405020304" pitchFamily="18" charset="0"/>
              </a:rPr>
              <a:t>Helen Gill coins the phrase “cyber-physical systems” (CPS). [5]</a:t>
            </a:r>
          </a:p>
        </p:txBody>
      </p:sp>
      <p:grpSp>
        <p:nvGrpSpPr>
          <p:cNvPr id="304" name="Group 303">
            <a:extLst>
              <a:ext uri="{FF2B5EF4-FFF2-40B4-BE49-F238E27FC236}">
                <a16:creationId xmlns:a16="http://schemas.microsoft.com/office/drawing/2014/main" id="{FC4493D5-ECCC-981A-D111-8893EBC8CC73}"/>
              </a:ext>
            </a:extLst>
          </p:cNvPr>
          <p:cNvGrpSpPr/>
          <p:nvPr/>
        </p:nvGrpSpPr>
        <p:grpSpPr>
          <a:xfrm>
            <a:off x="10174156" y="557126"/>
            <a:ext cx="1971842" cy="2573963"/>
            <a:chOff x="729880" y="2266870"/>
            <a:chExt cx="2367433" cy="2880642"/>
          </a:xfrm>
        </p:grpSpPr>
        <p:pic>
          <p:nvPicPr>
            <p:cNvPr id="301" name="Picture 300" descr="A diagram of a diagram of a diagram&#10;&#10;Description automatically generated">
              <a:extLst>
                <a:ext uri="{FF2B5EF4-FFF2-40B4-BE49-F238E27FC236}">
                  <a16:creationId xmlns:a16="http://schemas.microsoft.com/office/drawing/2014/main" id="{2128E238-B1DC-3C65-14B1-C1A237B3494B}"/>
                </a:ext>
              </a:extLst>
            </p:cNvPr>
            <p:cNvPicPr>
              <a:picLocks noChangeAspect="1"/>
            </p:cNvPicPr>
            <p:nvPr/>
          </p:nvPicPr>
          <p:blipFill>
            <a:blip r:embed="rId4"/>
            <a:stretch>
              <a:fillRect/>
            </a:stretch>
          </p:blipFill>
          <p:spPr>
            <a:xfrm>
              <a:off x="731260" y="2274215"/>
              <a:ext cx="2352457" cy="2873297"/>
            </a:xfrm>
            <a:prstGeom prst="rect">
              <a:avLst/>
            </a:prstGeom>
          </p:spPr>
        </p:pic>
        <p:sp>
          <p:nvSpPr>
            <p:cNvPr id="303" name="Rectangle 302">
              <a:extLst>
                <a:ext uri="{FF2B5EF4-FFF2-40B4-BE49-F238E27FC236}">
                  <a16:creationId xmlns:a16="http://schemas.microsoft.com/office/drawing/2014/main" id="{658BE265-27DA-D3AA-C7FE-E1772E77AAB6}"/>
                </a:ext>
              </a:extLst>
            </p:cNvPr>
            <p:cNvSpPr/>
            <p:nvPr/>
          </p:nvSpPr>
          <p:spPr>
            <a:xfrm>
              <a:off x="729880" y="2266870"/>
              <a:ext cx="2367433" cy="2872564"/>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grpSp>
      <p:grpSp>
        <p:nvGrpSpPr>
          <p:cNvPr id="308" name="Group 307">
            <a:extLst>
              <a:ext uri="{FF2B5EF4-FFF2-40B4-BE49-F238E27FC236}">
                <a16:creationId xmlns:a16="http://schemas.microsoft.com/office/drawing/2014/main" id="{D3EBEBC0-6FED-A0F0-B498-95B4D43150C9}"/>
              </a:ext>
            </a:extLst>
          </p:cNvPr>
          <p:cNvGrpSpPr/>
          <p:nvPr/>
        </p:nvGrpSpPr>
        <p:grpSpPr>
          <a:xfrm>
            <a:off x="4463292" y="3737453"/>
            <a:ext cx="4632143" cy="2523162"/>
            <a:chOff x="3615596" y="3275882"/>
            <a:chExt cx="4632143" cy="2523162"/>
          </a:xfrm>
        </p:grpSpPr>
        <p:pic>
          <p:nvPicPr>
            <p:cNvPr id="305" name="Picture 304">
              <a:extLst>
                <a:ext uri="{FF2B5EF4-FFF2-40B4-BE49-F238E27FC236}">
                  <a16:creationId xmlns:a16="http://schemas.microsoft.com/office/drawing/2014/main" id="{850A2B71-91A4-B504-5447-9E83CB4136AA}"/>
                </a:ext>
              </a:extLst>
            </p:cNvPr>
            <p:cNvPicPr>
              <a:picLocks noChangeAspect="1"/>
            </p:cNvPicPr>
            <p:nvPr/>
          </p:nvPicPr>
          <p:blipFill>
            <a:blip r:embed="rId5"/>
            <a:stretch>
              <a:fillRect/>
            </a:stretch>
          </p:blipFill>
          <p:spPr>
            <a:xfrm>
              <a:off x="3615596" y="3276605"/>
              <a:ext cx="4625741" cy="2522439"/>
            </a:xfrm>
            <a:prstGeom prst="rect">
              <a:avLst/>
            </a:prstGeom>
          </p:spPr>
        </p:pic>
        <p:sp>
          <p:nvSpPr>
            <p:cNvPr id="307" name="Rectangle 306">
              <a:extLst>
                <a:ext uri="{FF2B5EF4-FFF2-40B4-BE49-F238E27FC236}">
                  <a16:creationId xmlns:a16="http://schemas.microsoft.com/office/drawing/2014/main" id="{526E53F9-7D89-586A-9E2B-B64B59930071}"/>
                </a:ext>
              </a:extLst>
            </p:cNvPr>
            <p:cNvSpPr/>
            <p:nvPr/>
          </p:nvSpPr>
          <p:spPr>
            <a:xfrm>
              <a:off x="3621998" y="3275882"/>
              <a:ext cx="4625741" cy="2511814"/>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grpSp>
      <p:grpSp>
        <p:nvGrpSpPr>
          <p:cNvPr id="311" name="Group 310">
            <a:extLst>
              <a:ext uri="{FF2B5EF4-FFF2-40B4-BE49-F238E27FC236}">
                <a16:creationId xmlns:a16="http://schemas.microsoft.com/office/drawing/2014/main" id="{65CD5D3A-07E3-886C-8A2A-DB5AF2D3B237}"/>
              </a:ext>
            </a:extLst>
          </p:cNvPr>
          <p:cNvGrpSpPr/>
          <p:nvPr/>
        </p:nvGrpSpPr>
        <p:grpSpPr>
          <a:xfrm>
            <a:off x="8056745" y="961383"/>
            <a:ext cx="3746205" cy="2171539"/>
            <a:chOff x="4230589" y="1924006"/>
            <a:chExt cx="3746205" cy="2171539"/>
          </a:xfrm>
        </p:grpSpPr>
        <p:pic>
          <p:nvPicPr>
            <p:cNvPr id="309" name="Picture 308" descr="A diagram of a space shuttle&#10;&#10;Description automatically generated">
              <a:extLst>
                <a:ext uri="{FF2B5EF4-FFF2-40B4-BE49-F238E27FC236}">
                  <a16:creationId xmlns:a16="http://schemas.microsoft.com/office/drawing/2014/main" id="{CD579286-9CCD-3DF3-3402-DAD7DB24263C}"/>
                </a:ext>
              </a:extLst>
            </p:cNvPr>
            <p:cNvPicPr>
              <a:picLocks noChangeAspect="1"/>
            </p:cNvPicPr>
            <p:nvPr/>
          </p:nvPicPr>
          <p:blipFill>
            <a:blip r:embed="rId6"/>
            <a:stretch>
              <a:fillRect/>
            </a:stretch>
          </p:blipFill>
          <p:spPr>
            <a:xfrm>
              <a:off x="4245383" y="1924331"/>
              <a:ext cx="3718900" cy="2171214"/>
            </a:xfrm>
            <a:prstGeom prst="rect">
              <a:avLst/>
            </a:prstGeom>
          </p:spPr>
        </p:pic>
        <p:sp>
          <p:nvSpPr>
            <p:cNvPr id="310" name="Rectangle 309">
              <a:extLst>
                <a:ext uri="{FF2B5EF4-FFF2-40B4-BE49-F238E27FC236}">
                  <a16:creationId xmlns:a16="http://schemas.microsoft.com/office/drawing/2014/main" id="{1A262014-D8B7-B520-D9A2-642232EFC452}"/>
                </a:ext>
              </a:extLst>
            </p:cNvPr>
            <p:cNvSpPr/>
            <p:nvPr/>
          </p:nvSpPr>
          <p:spPr>
            <a:xfrm>
              <a:off x="4230589" y="1924006"/>
              <a:ext cx="3746205" cy="2157048"/>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grpSp>
      <p:grpSp>
        <p:nvGrpSpPr>
          <p:cNvPr id="323" name="Group 322">
            <a:extLst>
              <a:ext uri="{FF2B5EF4-FFF2-40B4-BE49-F238E27FC236}">
                <a16:creationId xmlns:a16="http://schemas.microsoft.com/office/drawing/2014/main" id="{E8E7D734-2B97-A5AF-6FFA-CD971678D09F}"/>
              </a:ext>
            </a:extLst>
          </p:cNvPr>
          <p:cNvGrpSpPr/>
          <p:nvPr/>
        </p:nvGrpSpPr>
        <p:grpSpPr>
          <a:xfrm>
            <a:off x="64424" y="4723371"/>
            <a:ext cx="2691367" cy="1523050"/>
            <a:chOff x="7376933" y="855921"/>
            <a:chExt cx="3920994" cy="2210001"/>
          </a:xfrm>
        </p:grpSpPr>
        <p:pic>
          <p:nvPicPr>
            <p:cNvPr id="316" name="Picture 315">
              <a:extLst>
                <a:ext uri="{FF2B5EF4-FFF2-40B4-BE49-F238E27FC236}">
                  <a16:creationId xmlns:a16="http://schemas.microsoft.com/office/drawing/2014/main" id="{4B3F3A70-22C4-D407-276D-EBA0661F1CA8}"/>
                </a:ext>
              </a:extLst>
            </p:cNvPr>
            <p:cNvPicPr>
              <a:picLocks noChangeAspect="1"/>
            </p:cNvPicPr>
            <p:nvPr/>
          </p:nvPicPr>
          <p:blipFill rotWithShape="1">
            <a:blip r:embed="rId7"/>
            <a:srcRect b="10245"/>
            <a:stretch/>
          </p:blipFill>
          <p:spPr>
            <a:xfrm>
              <a:off x="7376933" y="865026"/>
              <a:ext cx="3920994" cy="2200896"/>
            </a:xfrm>
            <a:prstGeom prst="rect">
              <a:avLst/>
            </a:prstGeom>
          </p:spPr>
        </p:pic>
        <p:sp>
          <p:nvSpPr>
            <p:cNvPr id="320" name="Rectangle 319">
              <a:extLst>
                <a:ext uri="{FF2B5EF4-FFF2-40B4-BE49-F238E27FC236}">
                  <a16:creationId xmlns:a16="http://schemas.microsoft.com/office/drawing/2014/main" id="{74CFD462-DC57-D88F-B1F1-7C6C5C26C560}"/>
                </a:ext>
              </a:extLst>
            </p:cNvPr>
            <p:cNvSpPr/>
            <p:nvPr/>
          </p:nvSpPr>
          <p:spPr>
            <a:xfrm>
              <a:off x="7376933" y="855921"/>
              <a:ext cx="3917143" cy="2210001"/>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grpSp>
      <p:grpSp>
        <p:nvGrpSpPr>
          <p:cNvPr id="322" name="Group 321">
            <a:extLst>
              <a:ext uri="{FF2B5EF4-FFF2-40B4-BE49-F238E27FC236}">
                <a16:creationId xmlns:a16="http://schemas.microsoft.com/office/drawing/2014/main" id="{F3360855-4172-2CE6-BD00-B33E71F9E3F6}"/>
              </a:ext>
            </a:extLst>
          </p:cNvPr>
          <p:cNvGrpSpPr/>
          <p:nvPr/>
        </p:nvGrpSpPr>
        <p:grpSpPr>
          <a:xfrm>
            <a:off x="2828160" y="4934009"/>
            <a:ext cx="1557852" cy="1329557"/>
            <a:chOff x="5648656" y="2843763"/>
            <a:chExt cx="1630323" cy="1487019"/>
          </a:xfrm>
        </p:grpSpPr>
        <p:pic>
          <p:nvPicPr>
            <p:cNvPr id="315" name="Picture 314" descr="A diagram of different types of gas cylinders&#10;&#10;Description automatically generated">
              <a:extLst>
                <a:ext uri="{FF2B5EF4-FFF2-40B4-BE49-F238E27FC236}">
                  <a16:creationId xmlns:a16="http://schemas.microsoft.com/office/drawing/2014/main" id="{6CFAF0E6-926D-A3C4-17F3-30373EF9BAB1}"/>
                </a:ext>
              </a:extLst>
            </p:cNvPr>
            <p:cNvPicPr>
              <a:picLocks noChangeAspect="1"/>
            </p:cNvPicPr>
            <p:nvPr/>
          </p:nvPicPr>
          <p:blipFill>
            <a:blip r:embed="rId8"/>
            <a:stretch>
              <a:fillRect/>
            </a:stretch>
          </p:blipFill>
          <p:spPr>
            <a:xfrm>
              <a:off x="5649731" y="2843763"/>
              <a:ext cx="1629248" cy="1468618"/>
            </a:xfrm>
            <a:prstGeom prst="rect">
              <a:avLst/>
            </a:prstGeom>
          </p:spPr>
        </p:pic>
        <p:sp>
          <p:nvSpPr>
            <p:cNvPr id="321" name="Rectangle 320">
              <a:extLst>
                <a:ext uri="{FF2B5EF4-FFF2-40B4-BE49-F238E27FC236}">
                  <a16:creationId xmlns:a16="http://schemas.microsoft.com/office/drawing/2014/main" id="{627FB7CD-A79C-0BDE-47A5-85BA4819B28D}"/>
                </a:ext>
              </a:extLst>
            </p:cNvPr>
            <p:cNvSpPr/>
            <p:nvPr/>
          </p:nvSpPr>
          <p:spPr>
            <a:xfrm>
              <a:off x="5648656" y="2862163"/>
              <a:ext cx="1628303" cy="1468619"/>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grpSp>
    </p:spTree>
    <p:extLst>
      <p:ext uri="{BB962C8B-B14F-4D97-AF65-F5344CB8AC3E}">
        <p14:creationId xmlns:p14="http://schemas.microsoft.com/office/powerpoint/2010/main" val="37507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par>
                                <p:cTn id="16" presetID="2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par>
                                <p:cTn id="24" presetID="22" presetClass="entr" presetSubtype="4" fill="hold" nodeType="withEffect">
                                  <p:stCondLst>
                                    <p:cond delay="0"/>
                                  </p:stCondLst>
                                  <p:childTnLst>
                                    <p:set>
                                      <p:cBhvr>
                                        <p:cTn id="25" dur="1" fill="hold">
                                          <p:stCondLst>
                                            <p:cond delay="0"/>
                                          </p:stCondLst>
                                        </p:cTn>
                                        <p:tgtEl>
                                          <p:spTgt spid="308"/>
                                        </p:tgtEl>
                                        <p:attrNameLst>
                                          <p:attrName>style.visibility</p:attrName>
                                        </p:attrNameLst>
                                      </p:cBhvr>
                                      <p:to>
                                        <p:strVal val="visible"/>
                                      </p:to>
                                    </p:set>
                                    <p:animEffect transition="in" filter="wipe(down)">
                                      <p:cBhvr>
                                        <p:cTn id="26" dur="500"/>
                                        <p:tgtEl>
                                          <p:spTgt spid="308"/>
                                        </p:tgtEl>
                                      </p:cBhvr>
                                    </p:animEffect>
                                  </p:childTnLst>
                                </p:cTn>
                              </p:par>
                              <p:par>
                                <p:cTn id="27" presetID="2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308"/>
                                        </p:tgtEl>
                                        <p:attrNameLst>
                                          <p:attrName>style.visibility</p:attrName>
                                        </p:attrNameLst>
                                      </p:cBhvr>
                                      <p:to>
                                        <p:strVal val="hidden"/>
                                      </p:to>
                                    </p:set>
                                  </p:childTnLst>
                                </p:cTn>
                              </p:par>
                              <p:par>
                                <p:cTn id="34" presetID="22" presetClass="entr" presetSubtype="4" fill="hold" grpId="0" nodeType="withEffect">
                                  <p:stCondLst>
                                    <p:cond delay="0"/>
                                  </p:stCondLst>
                                  <p:childTnLst>
                                    <p:set>
                                      <p:cBhvr>
                                        <p:cTn id="35" dur="1" fill="hold">
                                          <p:stCondLst>
                                            <p:cond delay="0"/>
                                          </p:stCondLst>
                                        </p:cTn>
                                        <p:tgtEl>
                                          <p:spTgt spid="298"/>
                                        </p:tgtEl>
                                        <p:attrNameLst>
                                          <p:attrName>style.visibility</p:attrName>
                                        </p:attrNameLst>
                                      </p:cBhvr>
                                      <p:to>
                                        <p:strVal val="visible"/>
                                      </p:to>
                                    </p:set>
                                    <p:animEffect transition="in" filter="wipe(down)">
                                      <p:cBhvr>
                                        <p:cTn id="36" dur="500"/>
                                        <p:tgtEl>
                                          <p:spTgt spid="298"/>
                                        </p:tgtEl>
                                      </p:cBhvr>
                                    </p:animEffect>
                                  </p:childTnLst>
                                </p:cTn>
                              </p:par>
                              <p:par>
                                <p:cTn id="37" presetID="2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500"/>
                                        <p:tgtEl>
                                          <p:spTgt spid="48"/>
                                        </p:tgtEl>
                                      </p:cBhvr>
                                    </p:animEffect>
                                  </p:childTnLst>
                                </p:cTn>
                              </p:par>
                              <p:par>
                                <p:cTn id="45" presetID="2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down)">
                                      <p:cBhvr>
                                        <p:cTn id="52" dur="500"/>
                                        <p:tgtEl>
                                          <p:spTgt spid="51"/>
                                        </p:tgtEl>
                                      </p:cBhvr>
                                    </p:animEffect>
                                  </p:childTnLst>
                                </p:cTn>
                              </p:par>
                              <p:par>
                                <p:cTn id="53" presetID="22" presetClass="entr" presetSubtype="4"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down)">
                                      <p:cBhvr>
                                        <p:cTn id="63" dur="500"/>
                                        <p:tgtEl>
                                          <p:spTgt spid="26"/>
                                        </p:tgtEl>
                                      </p:cBhvr>
                                    </p:animEffect>
                                  </p:childTnLst>
                                </p:cTn>
                              </p:par>
                              <p:par>
                                <p:cTn id="64" presetID="22" presetClass="entr" presetSubtype="4" fill="hold" nodeType="withEffect">
                                  <p:stCondLst>
                                    <p:cond delay="0"/>
                                  </p:stCondLst>
                                  <p:childTnLst>
                                    <p:set>
                                      <p:cBhvr>
                                        <p:cTn id="65" dur="1" fill="hold">
                                          <p:stCondLst>
                                            <p:cond delay="0"/>
                                          </p:stCondLst>
                                        </p:cTn>
                                        <p:tgtEl>
                                          <p:spTgt spid="311"/>
                                        </p:tgtEl>
                                        <p:attrNameLst>
                                          <p:attrName>style.visibility</p:attrName>
                                        </p:attrNameLst>
                                      </p:cBhvr>
                                      <p:to>
                                        <p:strVal val="visible"/>
                                      </p:to>
                                    </p:set>
                                    <p:animEffect transition="in" filter="wipe(down)">
                                      <p:cBhvr>
                                        <p:cTn id="66" dur="500"/>
                                        <p:tgtEl>
                                          <p:spTgt spid="31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0"/>
                                        </p:tgtEl>
                                        <p:attrNameLst>
                                          <p:attrName>style.visibility</p:attrName>
                                        </p:attrNameLst>
                                      </p:cBhvr>
                                      <p:to>
                                        <p:strVal val="visible"/>
                                      </p:to>
                                    </p:set>
                                    <p:animEffect transition="in" filter="wipe(down)">
                                      <p:cBhvr>
                                        <p:cTn id="71" dur="500"/>
                                        <p:tgtEl>
                                          <p:spTgt spid="260"/>
                                        </p:tgtEl>
                                      </p:cBhvr>
                                    </p:animEffect>
                                  </p:childTnLst>
                                </p:cTn>
                              </p:par>
                              <p:par>
                                <p:cTn id="72" presetID="1" presetClass="exit" presetSubtype="0" fill="hold" nodeType="withEffect">
                                  <p:stCondLst>
                                    <p:cond delay="0"/>
                                  </p:stCondLst>
                                  <p:childTnLst>
                                    <p:set>
                                      <p:cBhvr>
                                        <p:cTn id="73" dur="1" fill="hold">
                                          <p:stCondLst>
                                            <p:cond delay="0"/>
                                          </p:stCondLst>
                                        </p:cTn>
                                        <p:tgtEl>
                                          <p:spTgt spid="311"/>
                                        </p:tgtEl>
                                        <p:attrNameLst>
                                          <p:attrName>style.visibility</p:attrName>
                                        </p:attrNameLst>
                                      </p:cBhvr>
                                      <p:to>
                                        <p:strVal val="hidden"/>
                                      </p:to>
                                    </p:set>
                                  </p:childTnLst>
                                </p:cTn>
                              </p:par>
                              <p:par>
                                <p:cTn id="74" presetID="22" presetClass="entr" presetSubtype="4"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down)">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265"/>
                                        </p:tgtEl>
                                        <p:attrNameLst>
                                          <p:attrName>style.visibility</p:attrName>
                                        </p:attrNameLst>
                                      </p:cBhvr>
                                      <p:to>
                                        <p:strVal val="visible"/>
                                      </p:to>
                                    </p:set>
                                    <p:animEffect transition="in" filter="wipe(down)">
                                      <p:cBhvr>
                                        <p:cTn id="81" dur="500"/>
                                        <p:tgtEl>
                                          <p:spTgt spid="265"/>
                                        </p:tgtEl>
                                      </p:cBhvr>
                                    </p:animEffect>
                                  </p:childTnLst>
                                </p:cTn>
                              </p:par>
                              <p:par>
                                <p:cTn id="82" presetID="22" presetClass="entr" presetSubtype="4"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nodeType="withEffect">
                                  <p:stCondLst>
                                    <p:cond delay="0"/>
                                  </p:stCondLst>
                                  <p:childTnLst>
                                    <p:set>
                                      <p:cBhvr>
                                        <p:cTn id="86" dur="1" fill="hold">
                                          <p:stCondLst>
                                            <p:cond delay="0"/>
                                          </p:stCondLst>
                                        </p:cTn>
                                        <p:tgtEl>
                                          <p:spTgt spid="304"/>
                                        </p:tgtEl>
                                        <p:attrNameLst>
                                          <p:attrName>style.visibility</p:attrName>
                                        </p:attrNameLst>
                                      </p:cBhvr>
                                      <p:to>
                                        <p:strVal val="visible"/>
                                      </p:to>
                                    </p:set>
                                    <p:animEffect transition="in" filter="wipe(down)">
                                      <p:cBhvr>
                                        <p:cTn id="87" dur="500"/>
                                        <p:tgtEl>
                                          <p:spTgt spid="30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93"/>
                                        </p:tgtEl>
                                        <p:attrNameLst>
                                          <p:attrName>style.visibility</p:attrName>
                                        </p:attrNameLst>
                                      </p:cBhvr>
                                      <p:to>
                                        <p:strVal val="visible"/>
                                      </p:to>
                                    </p:set>
                                    <p:animEffect transition="in" filter="wipe(down)">
                                      <p:cBhvr>
                                        <p:cTn id="92" dur="500"/>
                                        <p:tgtEl>
                                          <p:spTgt spid="293"/>
                                        </p:tgtEl>
                                      </p:cBhvr>
                                    </p:animEffect>
                                  </p:childTnLst>
                                </p:cTn>
                              </p:par>
                              <p:par>
                                <p:cTn id="93" presetID="1" presetClass="exit" presetSubtype="0" fill="hold" nodeType="withEffect">
                                  <p:stCondLst>
                                    <p:cond delay="0"/>
                                  </p:stCondLst>
                                  <p:childTnLst>
                                    <p:set>
                                      <p:cBhvr>
                                        <p:cTn id="94" dur="1" fill="hold">
                                          <p:stCondLst>
                                            <p:cond delay="0"/>
                                          </p:stCondLst>
                                        </p:cTn>
                                        <p:tgtEl>
                                          <p:spTgt spid="304"/>
                                        </p:tgtEl>
                                        <p:attrNameLst>
                                          <p:attrName>style.visibility</p:attrName>
                                        </p:attrNameLst>
                                      </p:cBhvr>
                                      <p:to>
                                        <p:strVal val="hidden"/>
                                      </p:to>
                                    </p:set>
                                  </p:childTnLst>
                                </p:cTn>
                              </p:par>
                              <p:par>
                                <p:cTn id="95" presetID="22" presetClass="entr" presetSubtype="4" fill="hold" grpId="0" nodeType="withEffect">
                                  <p:stCondLst>
                                    <p:cond delay="0"/>
                                  </p:stCondLst>
                                  <p:childTnLst>
                                    <p:set>
                                      <p:cBhvr>
                                        <p:cTn id="96" dur="1" fill="hold">
                                          <p:stCondLst>
                                            <p:cond delay="0"/>
                                          </p:stCondLst>
                                        </p:cTn>
                                        <p:tgtEl>
                                          <p:spTgt spid="294"/>
                                        </p:tgtEl>
                                        <p:attrNameLst>
                                          <p:attrName>style.visibility</p:attrName>
                                        </p:attrNameLst>
                                      </p:cBhvr>
                                      <p:to>
                                        <p:strVal val="visible"/>
                                      </p:to>
                                    </p:set>
                                    <p:animEffect transition="in" filter="wipe(down)">
                                      <p:cBhvr>
                                        <p:cTn id="97" dur="500"/>
                                        <p:tgtEl>
                                          <p:spTgt spid="29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wipe(down)">
                                      <p:cBhvr>
                                        <p:cTn id="102" dur="500"/>
                                        <p:tgtEl>
                                          <p:spTgt spid="284"/>
                                        </p:tgtEl>
                                      </p:cBhvr>
                                    </p:animEffect>
                                  </p:childTnLst>
                                </p:cTn>
                              </p:par>
                              <p:par>
                                <p:cTn id="103" presetID="22" presetClass="entr" presetSubtype="4" fill="hold" nodeType="with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wipe(down)">
                                      <p:cBhvr>
                                        <p:cTn id="105" dur="500"/>
                                        <p:tgtEl>
                                          <p:spTgt spid="23"/>
                                        </p:tgtEl>
                                      </p:cBhvr>
                                    </p:animEffect>
                                  </p:childTnLst>
                                </p:cTn>
                              </p:par>
                              <p:par>
                                <p:cTn id="106" presetID="22" presetClass="entr" presetSubtype="4" fill="hold" nodeType="withEffect">
                                  <p:stCondLst>
                                    <p:cond delay="0"/>
                                  </p:stCondLst>
                                  <p:childTnLst>
                                    <p:set>
                                      <p:cBhvr>
                                        <p:cTn id="107" dur="1" fill="hold">
                                          <p:stCondLst>
                                            <p:cond delay="0"/>
                                          </p:stCondLst>
                                        </p:cTn>
                                        <p:tgtEl>
                                          <p:spTgt spid="322"/>
                                        </p:tgtEl>
                                        <p:attrNameLst>
                                          <p:attrName>style.visibility</p:attrName>
                                        </p:attrNameLst>
                                      </p:cBhvr>
                                      <p:to>
                                        <p:strVal val="visible"/>
                                      </p:to>
                                    </p:set>
                                    <p:animEffect transition="in" filter="wipe(down)">
                                      <p:cBhvr>
                                        <p:cTn id="108" dur="500"/>
                                        <p:tgtEl>
                                          <p:spTgt spid="322"/>
                                        </p:tgtEl>
                                      </p:cBhvr>
                                    </p:animEffect>
                                  </p:childTnLst>
                                </p:cTn>
                              </p:par>
                              <p:par>
                                <p:cTn id="109" presetID="22" presetClass="entr" presetSubtype="4" fill="hold" nodeType="withEffect">
                                  <p:stCondLst>
                                    <p:cond delay="0"/>
                                  </p:stCondLst>
                                  <p:childTnLst>
                                    <p:set>
                                      <p:cBhvr>
                                        <p:cTn id="110" dur="1" fill="hold">
                                          <p:stCondLst>
                                            <p:cond delay="0"/>
                                          </p:stCondLst>
                                        </p:cTn>
                                        <p:tgtEl>
                                          <p:spTgt spid="323"/>
                                        </p:tgtEl>
                                        <p:attrNameLst>
                                          <p:attrName>style.visibility</p:attrName>
                                        </p:attrNameLst>
                                      </p:cBhvr>
                                      <p:to>
                                        <p:strVal val="visible"/>
                                      </p:to>
                                    </p:set>
                                    <p:animEffect transition="in" filter="wipe(down)">
                                      <p:cBhvr>
                                        <p:cTn id="111" dur="500"/>
                                        <p:tgtEl>
                                          <p:spTgt spid="323"/>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nodeType="clickEffect">
                                  <p:stCondLst>
                                    <p:cond delay="0"/>
                                  </p:stCondLst>
                                  <p:childTnLst>
                                    <p:set>
                                      <p:cBhvr>
                                        <p:cTn id="115" dur="1" fill="hold">
                                          <p:stCondLst>
                                            <p:cond delay="0"/>
                                          </p:stCondLst>
                                        </p:cTn>
                                        <p:tgtEl>
                                          <p:spTgt spid="322"/>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46" grpId="0"/>
      <p:bldP spid="48" grpId="0"/>
      <p:bldP spid="51" grpId="0"/>
      <p:bldP spid="53" grpId="0"/>
      <p:bldP spid="260" grpId="0"/>
      <p:bldP spid="265" grpId="0"/>
      <p:bldP spid="284" grpId="0"/>
      <p:bldP spid="294" grpId="0"/>
      <p:bldP spid="29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16"/>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16"/>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6" name="Google Shape;206;p16"/>
          <p:cNvSpPr txBox="1">
            <a:spLocks noGrp="1"/>
          </p:cNvSpPr>
          <p:nvPr>
            <p:ph type="title"/>
          </p:nvPr>
        </p:nvSpPr>
        <p:spPr>
          <a:xfrm>
            <a:off x="12106" y="663974"/>
            <a:ext cx="10515600" cy="564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sz="4000" b="1" dirty="0">
                <a:latin typeface="Times New Roman" panose="02020603050405020304" pitchFamily="18" charset="0"/>
                <a:cs typeface="Times New Roman" panose="02020603050405020304" pitchFamily="18" charset="0"/>
              </a:rPr>
              <a:t>Redefining the Digital Twin: </a:t>
            </a:r>
            <a:br>
              <a:rPr lang="en-US" sz="4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ea typeface="Cordia New"/>
                <a:cs typeface="Times New Roman" panose="02020603050405020304" pitchFamily="18" charset="0"/>
                <a:sym typeface="Cordia New"/>
              </a:rPr>
              <a:t>Definitions of Digital Twins</a:t>
            </a:r>
            <a:endParaRPr sz="2000" dirty="0">
              <a:latin typeface="Times New Roman" panose="02020603050405020304" pitchFamily="18" charset="0"/>
              <a:cs typeface="Times New Roman" panose="02020603050405020304" pitchFamily="18" charset="0"/>
            </a:endParaRPr>
          </a:p>
        </p:txBody>
      </p:sp>
      <p:sp>
        <p:nvSpPr>
          <p:cNvPr id="208" name="Google Shape;208;p16"/>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grpSp>
        <p:nvGrpSpPr>
          <p:cNvPr id="210" name="Google Shape;210;p16"/>
          <p:cNvGrpSpPr/>
          <p:nvPr/>
        </p:nvGrpSpPr>
        <p:grpSpPr>
          <a:xfrm>
            <a:off x="63705" y="6418339"/>
            <a:ext cx="11357081" cy="436354"/>
            <a:chOff x="63705" y="6418339"/>
            <a:chExt cx="11357081" cy="436354"/>
          </a:xfrm>
        </p:grpSpPr>
        <p:sp>
          <p:nvSpPr>
            <p:cNvPr id="211" name="Google Shape;211;p16"/>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12" name="Google Shape;212;p16"/>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13" name="Google Shape;213;p16"/>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14" name="Google Shape;214;p16"/>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15" name="Google Shape;215;p16"/>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16" name="Google Shape;216;p16"/>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17" name="Google Shape;217;p16"/>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18" name="Google Shape;218;p16"/>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19" name="Google Shape;219;p16"/>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16"/>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16"/>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grpSp>
        <p:nvGrpSpPr>
          <p:cNvPr id="223" name="Google Shape;223;p16"/>
          <p:cNvGrpSpPr/>
          <p:nvPr/>
        </p:nvGrpSpPr>
        <p:grpSpPr>
          <a:xfrm>
            <a:off x="63705" y="6418339"/>
            <a:ext cx="11357081" cy="436354"/>
            <a:chOff x="63705" y="6418339"/>
            <a:chExt cx="11357081" cy="436354"/>
          </a:xfrm>
        </p:grpSpPr>
        <p:sp>
          <p:nvSpPr>
            <p:cNvPr id="224" name="Google Shape;224;p16"/>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25" name="Google Shape;225;p16"/>
            <p:cNvSpPr/>
            <p:nvPr/>
          </p:nvSpPr>
          <p:spPr>
            <a:xfrm>
              <a:off x="2285742"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26" name="Google Shape;226;p16"/>
            <p:cNvSpPr/>
            <p:nvPr/>
          </p:nvSpPr>
          <p:spPr>
            <a:xfrm>
              <a:off x="450778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27" name="Google Shape;227;p16"/>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28" name="Google Shape;228;p16"/>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33" name="Google Shape;233;p16"/>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4" name="Google Shape;234;p16"/>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 name="Google Shape;235;p16"/>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grpSp>
        <p:nvGrpSpPr>
          <p:cNvPr id="237" name="Google Shape;237;p16"/>
          <p:cNvGrpSpPr/>
          <p:nvPr/>
        </p:nvGrpSpPr>
        <p:grpSpPr>
          <a:xfrm>
            <a:off x="63705" y="6418339"/>
            <a:ext cx="11357081" cy="436354"/>
            <a:chOff x="63705" y="6418339"/>
            <a:chExt cx="11357081" cy="436354"/>
          </a:xfrm>
        </p:grpSpPr>
        <p:sp>
          <p:nvSpPr>
            <p:cNvPr id="238" name="Google Shape;238;p16"/>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39" name="Google Shape;239;p16"/>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40" name="Google Shape;240;p16"/>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41" name="Google Shape;241;p16"/>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42" name="Google Shape;242;p16"/>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43" name="Google Shape;243;p16"/>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44" name="Google Shape;244;p16"/>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sp>
        <p:nvSpPr>
          <p:cNvPr id="245" name="Google Shape;245;p16"/>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6" name="Google Shape;246;p16"/>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7" name="Google Shape;247;p16"/>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grpSp>
        <p:nvGrpSpPr>
          <p:cNvPr id="249" name="Google Shape;249;p16"/>
          <p:cNvGrpSpPr/>
          <p:nvPr/>
        </p:nvGrpSpPr>
        <p:grpSpPr>
          <a:xfrm>
            <a:off x="63701" y="6407989"/>
            <a:ext cx="11806360" cy="450164"/>
            <a:chOff x="63701" y="6407989"/>
            <a:chExt cx="11806360" cy="450164"/>
          </a:xfrm>
        </p:grpSpPr>
        <p:sp>
          <p:nvSpPr>
            <p:cNvPr id="250" name="Google Shape;250;p16"/>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51" name="Google Shape;251;p16"/>
            <p:cNvSpPr/>
            <p:nvPr/>
          </p:nvSpPr>
          <p:spPr>
            <a:xfrm>
              <a:off x="2038098" y="6421799"/>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52" name="Google Shape;252;p16"/>
            <p:cNvSpPr/>
            <p:nvPr/>
          </p:nvSpPr>
          <p:spPr>
            <a:xfrm>
              <a:off x="3726725" y="6421799"/>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53" name="Google Shape;253;p16"/>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54" name="Google Shape;254;p16"/>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55" name="Google Shape;255;p16"/>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DFDE4A07-989B-6241-67D3-B73CEFD218E5}"/>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AE0F0ACD-3527-572F-307F-AC0233F5559B}"/>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B031BD3-D392-01E8-3AA0-DE4245ED0D11}"/>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43F1EC23-41BC-2FE5-D498-7389BFFE8156}"/>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6CC31029-2271-A8E1-D8CE-59E8C0CE9EED}"/>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57F79E7B-98F9-928A-1DA7-77A1E4BF7419}"/>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EFD135FA-BC5B-2EBD-7D1D-2F842F3697B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Concepts &amp; Definitions</a:t>
                </a:r>
                <a:endParaRPr sz="1600" dirty="0">
                  <a:solidFill>
                    <a:schemeClr val="lt1"/>
                  </a:solidFill>
                  <a:latin typeface="Calibri"/>
                  <a:ea typeface="Calibri"/>
                  <a:cs typeface="Calibri"/>
                </a:endParaRPr>
              </a:p>
            </p:txBody>
          </p:sp>
          <p:sp>
            <p:nvSpPr>
              <p:cNvPr id="10" name="Google Shape;133;p14">
                <a:extLst>
                  <a:ext uri="{FF2B5EF4-FFF2-40B4-BE49-F238E27FC236}">
                    <a16:creationId xmlns:a16="http://schemas.microsoft.com/office/drawing/2014/main" id="{E3707BC1-E578-3F7E-A113-7ACB8C4F4F9D}"/>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Manuscript Review</a:t>
                </a:r>
                <a:endParaRPr sz="1100" b="0" i="0" u="none" strike="noStrike" cap="none" dirty="0">
                  <a:solidFill>
                    <a:srgbClr val="000000"/>
                  </a:solidFill>
                  <a:latin typeface="Arial"/>
                  <a:ea typeface="Arial"/>
                  <a:cs typeface="Arial"/>
                  <a:sym typeface="Arial"/>
                </a:endParaRPr>
              </a:p>
            </p:txBody>
          </p:sp>
          <p:sp>
            <p:nvSpPr>
              <p:cNvPr id="11" name="Google Shape;134;p14">
                <a:extLst>
                  <a:ext uri="{FF2B5EF4-FFF2-40B4-BE49-F238E27FC236}">
                    <a16:creationId xmlns:a16="http://schemas.microsoft.com/office/drawing/2014/main" id="{063828F3-2B46-3581-DD26-5A7139BD553D}"/>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7E5A52FB-DF1D-243D-6A6C-5B56BA34C56F}"/>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11F52168-5D28-2AD4-526C-843201804690}"/>
              </a:ext>
            </a:extLst>
          </p:cNvPr>
          <p:cNvSpPr txBox="1">
            <a:spLocks/>
          </p:cNvSpPr>
          <p:nvPr/>
        </p:nvSpPr>
        <p:spPr>
          <a:xfrm>
            <a:off x="11624042" y="6479180"/>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7</a:t>
            </a:fld>
            <a:endParaRPr lang="en-US" dirty="0"/>
          </a:p>
        </p:txBody>
      </p:sp>
      <p:pic>
        <p:nvPicPr>
          <p:cNvPr id="19" name="Picture 18" descr="A diagram of a physical state&#10;&#10;Description automatically generated">
            <a:extLst>
              <a:ext uri="{FF2B5EF4-FFF2-40B4-BE49-F238E27FC236}">
                <a16:creationId xmlns:a16="http://schemas.microsoft.com/office/drawing/2014/main" id="{1D0864F1-F572-6D8F-566B-C8DD45D79D0A}"/>
              </a:ext>
            </a:extLst>
          </p:cNvPr>
          <p:cNvPicPr>
            <a:picLocks noChangeAspect="1"/>
          </p:cNvPicPr>
          <p:nvPr/>
        </p:nvPicPr>
        <p:blipFill rotWithShape="1">
          <a:blip r:embed="rId4"/>
          <a:srcRect b="6186"/>
          <a:stretch/>
        </p:blipFill>
        <p:spPr>
          <a:xfrm>
            <a:off x="9681266" y="3051102"/>
            <a:ext cx="2188795" cy="2640980"/>
          </a:xfrm>
          <a:prstGeom prst="rect">
            <a:avLst/>
          </a:prstGeom>
        </p:spPr>
      </p:pic>
      <p:pic>
        <p:nvPicPr>
          <p:cNvPr id="29" name="Picture 28">
            <a:extLst>
              <a:ext uri="{FF2B5EF4-FFF2-40B4-BE49-F238E27FC236}">
                <a16:creationId xmlns:a16="http://schemas.microsoft.com/office/drawing/2014/main" id="{3EC83869-DCE6-5F7D-FACE-84B4BC2EAF74}"/>
              </a:ext>
            </a:extLst>
          </p:cNvPr>
          <p:cNvPicPr>
            <a:picLocks noChangeAspect="1"/>
          </p:cNvPicPr>
          <p:nvPr/>
        </p:nvPicPr>
        <p:blipFill>
          <a:blip r:embed="rId5"/>
          <a:stretch>
            <a:fillRect/>
          </a:stretch>
        </p:blipFill>
        <p:spPr>
          <a:xfrm>
            <a:off x="6406721" y="3328757"/>
            <a:ext cx="3062489" cy="2230865"/>
          </a:xfrm>
          <a:prstGeom prst="rect">
            <a:avLst/>
          </a:prstGeom>
        </p:spPr>
      </p:pic>
      <p:pic>
        <p:nvPicPr>
          <p:cNvPr id="33" name="Picture 32">
            <a:extLst>
              <a:ext uri="{FF2B5EF4-FFF2-40B4-BE49-F238E27FC236}">
                <a16:creationId xmlns:a16="http://schemas.microsoft.com/office/drawing/2014/main" id="{BBA5B3DF-AA95-5248-1708-9E0B1B8AE053}"/>
              </a:ext>
            </a:extLst>
          </p:cNvPr>
          <p:cNvPicPr>
            <a:picLocks noChangeAspect="1"/>
          </p:cNvPicPr>
          <p:nvPr/>
        </p:nvPicPr>
        <p:blipFill>
          <a:blip r:embed="rId6"/>
          <a:stretch>
            <a:fillRect/>
          </a:stretch>
        </p:blipFill>
        <p:spPr>
          <a:xfrm>
            <a:off x="7014907" y="5667420"/>
            <a:ext cx="1920406" cy="243861"/>
          </a:xfrm>
          <a:prstGeom prst="rect">
            <a:avLst/>
          </a:prstGeom>
        </p:spPr>
      </p:pic>
      <p:pic>
        <p:nvPicPr>
          <p:cNvPr id="35" name="Picture 34">
            <a:extLst>
              <a:ext uri="{FF2B5EF4-FFF2-40B4-BE49-F238E27FC236}">
                <a16:creationId xmlns:a16="http://schemas.microsoft.com/office/drawing/2014/main" id="{69107C04-6997-EC31-DDB4-37EDC27DCFEF}"/>
              </a:ext>
            </a:extLst>
          </p:cNvPr>
          <p:cNvPicPr>
            <a:picLocks noChangeAspect="1"/>
          </p:cNvPicPr>
          <p:nvPr/>
        </p:nvPicPr>
        <p:blipFill>
          <a:blip r:embed="rId7"/>
          <a:stretch>
            <a:fillRect/>
          </a:stretch>
        </p:blipFill>
        <p:spPr>
          <a:xfrm>
            <a:off x="9840230" y="5699119"/>
            <a:ext cx="1966130" cy="236240"/>
          </a:xfrm>
          <a:prstGeom prst="rect">
            <a:avLst/>
          </a:prstGeom>
        </p:spPr>
      </p:pic>
      <p:sp>
        <p:nvSpPr>
          <p:cNvPr id="36" name="TextBox 35">
            <a:extLst>
              <a:ext uri="{FF2B5EF4-FFF2-40B4-BE49-F238E27FC236}">
                <a16:creationId xmlns:a16="http://schemas.microsoft.com/office/drawing/2014/main" id="{A3EA3C6A-6299-A851-B82C-BF063107DC0F}"/>
              </a:ext>
            </a:extLst>
          </p:cNvPr>
          <p:cNvSpPr txBox="1"/>
          <p:nvPr/>
        </p:nvSpPr>
        <p:spPr>
          <a:xfrm>
            <a:off x="6805238" y="5898943"/>
            <a:ext cx="2417870" cy="230832"/>
          </a:xfrm>
          <a:prstGeom prst="rect">
            <a:avLst/>
          </a:prstGeom>
          <a:noFill/>
        </p:spPr>
        <p:txBody>
          <a:bodyPr wrap="square" rtlCol="0">
            <a:spAutoFit/>
          </a:bodyPr>
          <a:lstStyle/>
          <a:p>
            <a:pPr algn="ctr"/>
            <a:r>
              <a:rPr lang="en-US" sz="900" dirty="0">
                <a:latin typeface="Times New Roman" panose="02020603050405020304" pitchFamily="18" charset="0"/>
                <a:cs typeface="Times New Roman" panose="02020603050405020304" pitchFamily="18" charset="0"/>
              </a:rPr>
              <a:t>5-Dimesional DT model proposed by Tao. [13]</a:t>
            </a:r>
          </a:p>
        </p:txBody>
      </p:sp>
      <p:sp>
        <p:nvSpPr>
          <p:cNvPr id="37" name="TextBox 36">
            <a:extLst>
              <a:ext uri="{FF2B5EF4-FFF2-40B4-BE49-F238E27FC236}">
                <a16:creationId xmlns:a16="http://schemas.microsoft.com/office/drawing/2014/main" id="{04843D5E-9FFE-E5B5-8E43-18C47696458E}"/>
              </a:ext>
            </a:extLst>
          </p:cNvPr>
          <p:cNvSpPr txBox="1"/>
          <p:nvPr/>
        </p:nvSpPr>
        <p:spPr>
          <a:xfrm>
            <a:off x="9746805" y="5877477"/>
            <a:ext cx="2137381" cy="369332"/>
          </a:xfrm>
          <a:prstGeom prst="rect">
            <a:avLst/>
          </a:prstGeom>
          <a:noFill/>
        </p:spPr>
        <p:txBody>
          <a:bodyPr wrap="square" rtlCol="0">
            <a:spAutoFit/>
          </a:bodyPr>
          <a:lstStyle/>
          <a:p>
            <a:pPr algn="ctr"/>
            <a:r>
              <a:rPr lang="en-US" sz="900" dirty="0">
                <a:latin typeface="Times New Roman" panose="02020603050405020304" pitchFamily="18" charset="0"/>
                <a:cs typeface="Times New Roman" panose="02020603050405020304" pitchFamily="18" charset="0"/>
              </a:rPr>
              <a:t>5-Dimesional DT model proposed by </a:t>
            </a:r>
            <a:r>
              <a:rPr lang="en-US" sz="900" dirty="0" err="1">
                <a:latin typeface="Times New Roman" panose="02020603050405020304" pitchFamily="18" charset="0"/>
                <a:cs typeface="Times New Roman" panose="02020603050405020304" pitchFamily="18" charset="0"/>
              </a:rPr>
              <a:t>Thelen</a:t>
            </a:r>
            <a:r>
              <a:rPr lang="en-US" sz="900" dirty="0">
                <a:latin typeface="Times New Roman" panose="02020603050405020304" pitchFamily="18" charset="0"/>
                <a:cs typeface="Times New Roman" panose="02020603050405020304" pitchFamily="18" charset="0"/>
              </a:rPr>
              <a:t>. [1]</a:t>
            </a:r>
          </a:p>
        </p:txBody>
      </p:sp>
      <p:pic>
        <p:nvPicPr>
          <p:cNvPr id="40" name="Picture 39" descr="A diagram of a city&#10;&#10;Description automatically generated">
            <a:extLst>
              <a:ext uri="{FF2B5EF4-FFF2-40B4-BE49-F238E27FC236}">
                <a16:creationId xmlns:a16="http://schemas.microsoft.com/office/drawing/2014/main" id="{16D912F1-2F03-9674-DECB-E29D3A8978A1}"/>
              </a:ext>
            </a:extLst>
          </p:cNvPr>
          <p:cNvPicPr>
            <a:picLocks noChangeAspect="1"/>
          </p:cNvPicPr>
          <p:nvPr/>
        </p:nvPicPr>
        <p:blipFill>
          <a:blip r:embed="rId8"/>
          <a:stretch>
            <a:fillRect/>
          </a:stretch>
        </p:blipFill>
        <p:spPr>
          <a:xfrm>
            <a:off x="8851781" y="540440"/>
            <a:ext cx="3013109" cy="2194560"/>
          </a:xfrm>
          <a:prstGeom prst="rect">
            <a:avLst/>
          </a:prstGeom>
        </p:spPr>
      </p:pic>
      <p:sp>
        <p:nvSpPr>
          <p:cNvPr id="41" name="TextBox 40">
            <a:extLst>
              <a:ext uri="{FF2B5EF4-FFF2-40B4-BE49-F238E27FC236}">
                <a16:creationId xmlns:a16="http://schemas.microsoft.com/office/drawing/2014/main" id="{5231534E-FCF0-A123-203E-E11732DCA64C}"/>
              </a:ext>
            </a:extLst>
          </p:cNvPr>
          <p:cNvSpPr txBox="1"/>
          <p:nvPr/>
        </p:nvSpPr>
        <p:spPr>
          <a:xfrm>
            <a:off x="9143641" y="2708715"/>
            <a:ext cx="2417870" cy="230832"/>
          </a:xfrm>
          <a:prstGeom prst="rect">
            <a:avLst/>
          </a:prstGeom>
          <a:noFill/>
        </p:spPr>
        <p:txBody>
          <a:bodyPr wrap="square" rtlCol="0">
            <a:spAutoFit/>
          </a:bodyPr>
          <a:lstStyle/>
          <a:p>
            <a:pPr algn="ctr"/>
            <a:r>
              <a:rPr lang="en-US" sz="900" dirty="0" err="1">
                <a:latin typeface="Times New Roman" panose="02020603050405020304" pitchFamily="18" charset="0"/>
                <a:cs typeface="Times New Roman" panose="02020603050405020304" pitchFamily="18" charset="0"/>
              </a:rPr>
              <a:t>IoDT</a:t>
            </a:r>
            <a:r>
              <a:rPr lang="en-US" sz="900" dirty="0">
                <a:latin typeface="Times New Roman" panose="02020603050405020304" pitchFamily="18" charset="0"/>
                <a:cs typeface="Times New Roman" panose="02020603050405020304" pitchFamily="18" charset="0"/>
              </a:rPr>
              <a:t> model proposed by Wang. [12]</a:t>
            </a:r>
          </a:p>
        </p:txBody>
      </p:sp>
      <p:sp>
        <p:nvSpPr>
          <p:cNvPr id="43" name="Rectangle 42">
            <a:extLst>
              <a:ext uri="{FF2B5EF4-FFF2-40B4-BE49-F238E27FC236}">
                <a16:creationId xmlns:a16="http://schemas.microsoft.com/office/drawing/2014/main" id="{70346F8B-FD69-F8FE-9E15-6D2EEE13A772}"/>
              </a:ext>
            </a:extLst>
          </p:cNvPr>
          <p:cNvSpPr/>
          <p:nvPr/>
        </p:nvSpPr>
        <p:spPr>
          <a:xfrm>
            <a:off x="6350989" y="3046449"/>
            <a:ext cx="3160786" cy="3209885"/>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44" name="Rectangle 43">
            <a:extLst>
              <a:ext uri="{FF2B5EF4-FFF2-40B4-BE49-F238E27FC236}">
                <a16:creationId xmlns:a16="http://schemas.microsoft.com/office/drawing/2014/main" id="{32D3CFE2-C87C-CFAA-272C-91DDA3B6BBB3}"/>
              </a:ext>
            </a:extLst>
          </p:cNvPr>
          <p:cNvSpPr/>
          <p:nvPr/>
        </p:nvSpPr>
        <p:spPr>
          <a:xfrm>
            <a:off x="9576487" y="3046449"/>
            <a:ext cx="2307700" cy="3200359"/>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45" name="Rectangle 44">
            <a:extLst>
              <a:ext uri="{FF2B5EF4-FFF2-40B4-BE49-F238E27FC236}">
                <a16:creationId xmlns:a16="http://schemas.microsoft.com/office/drawing/2014/main" id="{EDEB7060-9B78-C71F-BC4D-D84C4B91B673}"/>
              </a:ext>
            </a:extLst>
          </p:cNvPr>
          <p:cNvSpPr/>
          <p:nvPr/>
        </p:nvSpPr>
        <p:spPr>
          <a:xfrm>
            <a:off x="8820965" y="554634"/>
            <a:ext cx="3063222" cy="2434802"/>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pic>
        <p:nvPicPr>
          <p:cNvPr id="47" name="Picture 46" descr="Diagram of a diagram of a service&#10;&#10;Description automatically generated">
            <a:extLst>
              <a:ext uri="{FF2B5EF4-FFF2-40B4-BE49-F238E27FC236}">
                <a16:creationId xmlns:a16="http://schemas.microsoft.com/office/drawing/2014/main" id="{529D0FD4-9ADA-19E4-6975-7C2C7AA4D43C}"/>
              </a:ext>
            </a:extLst>
          </p:cNvPr>
          <p:cNvPicPr>
            <a:picLocks noChangeAspect="1"/>
          </p:cNvPicPr>
          <p:nvPr/>
        </p:nvPicPr>
        <p:blipFill>
          <a:blip r:embed="rId9"/>
          <a:stretch>
            <a:fillRect/>
          </a:stretch>
        </p:blipFill>
        <p:spPr>
          <a:xfrm>
            <a:off x="6350989" y="652765"/>
            <a:ext cx="2418915" cy="2048672"/>
          </a:xfrm>
          <a:prstGeom prst="rect">
            <a:avLst/>
          </a:prstGeom>
        </p:spPr>
      </p:pic>
      <p:sp>
        <p:nvSpPr>
          <p:cNvPr id="48" name="Rectangle 47">
            <a:extLst>
              <a:ext uri="{FF2B5EF4-FFF2-40B4-BE49-F238E27FC236}">
                <a16:creationId xmlns:a16="http://schemas.microsoft.com/office/drawing/2014/main" id="{3F9A5315-D13F-C23B-60A9-29A8F47DE151}"/>
              </a:ext>
            </a:extLst>
          </p:cNvPr>
          <p:cNvSpPr/>
          <p:nvPr/>
        </p:nvSpPr>
        <p:spPr>
          <a:xfrm>
            <a:off x="6353833" y="549833"/>
            <a:ext cx="2401004" cy="2444167"/>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49" name="TextBox 48">
            <a:extLst>
              <a:ext uri="{FF2B5EF4-FFF2-40B4-BE49-F238E27FC236}">
                <a16:creationId xmlns:a16="http://schemas.microsoft.com/office/drawing/2014/main" id="{2A43A7A4-362C-0A94-3B3D-FF8FD85A6166}"/>
              </a:ext>
            </a:extLst>
          </p:cNvPr>
          <p:cNvSpPr txBox="1"/>
          <p:nvPr/>
        </p:nvSpPr>
        <p:spPr>
          <a:xfrm>
            <a:off x="6404893" y="2636889"/>
            <a:ext cx="2417870" cy="369332"/>
          </a:xfrm>
          <a:prstGeom prst="rect">
            <a:avLst/>
          </a:prstGeom>
          <a:noFill/>
        </p:spPr>
        <p:txBody>
          <a:bodyPr wrap="square" rtlCol="0">
            <a:spAutoFit/>
          </a:bodyPr>
          <a:lstStyle/>
          <a:p>
            <a:pPr algn="ctr"/>
            <a:r>
              <a:rPr lang="en-US" sz="900" dirty="0">
                <a:latin typeface="Times New Roman" panose="02020603050405020304" pitchFamily="18" charset="0"/>
                <a:cs typeface="Times New Roman" panose="02020603050405020304" pitchFamily="18" charset="0"/>
              </a:rPr>
              <a:t>3-Dimensional </a:t>
            </a:r>
            <a:r>
              <a:rPr lang="en-US" sz="900" dirty="0" err="1">
                <a:latin typeface="Times New Roman" panose="02020603050405020304" pitchFamily="18" charset="0"/>
                <a:cs typeface="Times New Roman" panose="02020603050405020304" pitchFamily="18" charset="0"/>
              </a:rPr>
              <a:t>DTMaS</a:t>
            </a:r>
            <a:r>
              <a:rPr lang="en-US" sz="900" dirty="0">
                <a:latin typeface="Times New Roman" panose="02020603050405020304" pitchFamily="18" charset="0"/>
                <a:cs typeface="Times New Roman" panose="02020603050405020304" pitchFamily="18" charset="0"/>
              </a:rPr>
              <a:t> model </a:t>
            </a:r>
          </a:p>
          <a:p>
            <a:pPr algn="ctr"/>
            <a:r>
              <a:rPr lang="en-US" sz="900" dirty="0">
                <a:latin typeface="Times New Roman" panose="02020603050405020304" pitchFamily="18" charset="0"/>
                <a:cs typeface="Times New Roman" panose="02020603050405020304" pitchFamily="18" charset="0"/>
              </a:rPr>
              <a:t>proposed by Liu. [11]</a:t>
            </a:r>
          </a:p>
        </p:txBody>
      </p:sp>
      <p:sp>
        <p:nvSpPr>
          <p:cNvPr id="53" name="Content Placeholder 2">
            <a:extLst>
              <a:ext uri="{FF2B5EF4-FFF2-40B4-BE49-F238E27FC236}">
                <a16:creationId xmlns:a16="http://schemas.microsoft.com/office/drawing/2014/main" id="{DA92CF49-E3F8-9D4B-8351-692D0664CD3E}"/>
              </a:ext>
            </a:extLst>
          </p:cNvPr>
          <p:cNvSpPr txBox="1">
            <a:spLocks/>
          </p:cNvSpPr>
          <p:nvPr/>
        </p:nvSpPr>
        <p:spPr>
          <a:xfrm>
            <a:off x="86128" y="1510715"/>
            <a:ext cx="6017214" cy="343123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Publications of DT technology exponentially increased between 2017 and 2021.</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Many researchers focused on classification and generalization based on the works of </a:t>
            </a:r>
            <a:r>
              <a:rPr lang="en-US" sz="1400" dirty="0" err="1">
                <a:latin typeface="Times New Roman" panose="02020603050405020304" pitchFamily="18" charset="0"/>
                <a:cs typeface="Times New Roman" panose="02020603050405020304" pitchFamily="18" charset="0"/>
              </a:rPr>
              <a:t>Kritzinger</a:t>
            </a:r>
            <a:r>
              <a:rPr lang="en-US" sz="1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We mainly see two distinct model architectures: </a:t>
            </a: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3-Dimensional</a:t>
            </a:r>
            <a:r>
              <a:rPr lang="en-US" sz="1400" dirty="0">
                <a:latin typeface="Times New Roman" panose="02020603050405020304" pitchFamily="18" charset="0"/>
                <a:cs typeface="Times New Roman" panose="02020603050405020304" pitchFamily="18" charset="0"/>
              </a:rPr>
              <a:t> (following Grieves’ definition) </a:t>
            </a: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5-Dimensional</a:t>
            </a:r>
            <a:r>
              <a:rPr lang="en-US" sz="1400" dirty="0">
                <a:latin typeface="Times New Roman" panose="02020603050405020304" pitchFamily="18" charset="0"/>
                <a:cs typeface="Times New Roman" panose="02020603050405020304" pitchFamily="18" charset="0"/>
              </a:rPr>
              <a:t> (initially presented by Tao in 2018).</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Over the years, DT definitions moved away from simulations and physics-based modelling structures to focusing on the automatic, bi-directional, transfer of data between physical and virtual spaces. </a:t>
            </a:r>
            <a:endParaRPr lang="en-US" sz="1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Model synchronization, while great for predictive operations, could be problematic.</a:t>
            </a:r>
          </a:p>
        </p:txBody>
      </p:sp>
      <p:pic>
        <p:nvPicPr>
          <p:cNvPr id="56" name="Picture 55">
            <a:extLst>
              <a:ext uri="{FF2B5EF4-FFF2-40B4-BE49-F238E27FC236}">
                <a16:creationId xmlns:a16="http://schemas.microsoft.com/office/drawing/2014/main" id="{7FB06EC5-27D0-C5B9-FEB0-4BF2D0E950FA}"/>
              </a:ext>
            </a:extLst>
          </p:cNvPr>
          <p:cNvPicPr>
            <a:picLocks noChangeAspect="1"/>
          </p:cNvPicPr>
          <p:nvPr/>
        </p:nvPicPr>
        <p:blipFill>
          <a:blip r:embed="rId10"/>
          <a:stretch>
            <a:fillRect/>
          </a:stretch>
        </p:blipFill>
        <p:spPr>
          <a:xfrm>
            <a:off x="2462085" y="4687346"/>
            <a:ext cx="3696493" cy="1219750"/>
          </a:xfrm>
          <a:prstGeom prst="rect">
            <a:avLst/>
          </a:prstGeom>
        </p:spPr>
      </p:pic>
      <p:sp>
        <p:nvSpPr>
          <p:cNvPr id="57" name="TextBox 56">
            <a:extLst>
              <a:ext uri="{FF2B5EF4-FFF2-40B4-BE49-F238E27FC236}">
                <a16:creationId xmlns:a16="http://schemas.microsoft.com/office/drawing/2014/main" id="{CF9FED19-6FC2-FFD8-C960-378ED39B92BE}"/>
              </a:ext>
            </a:extLst>
          </p:cNvPr>
          <p:cNvSpPr txBox="1"/>
          <p:nvPr/>
        </p:nvSpPr>
        <p:spPr>
          <a:xfrm>
            <a:off x="2614673" y="5895398"/>
            <a:ext cx="3343188" cy="230832"/>
          </a:xfrm>
          <a:prstGeom prst="rect">
            <a:avLst/>
          </a:prstGeom>
          <a:noFill/>
        </p:spPr>
        <p:txBody>
          <a:bodyPr wrap="square" rtlCol="0">
            <a:spAutoFit/>
          </a:bodyPr>
          <a:lstStyle/>
          <a:p>
            <a:pPr algn="ctr"/>
            <a:r>
              <a:rPr lang="en-US" sz="900" dirty="0">
                <a:latin typeface="Times New Roman" panose="02020603050405020304" pitchFamily="18" charset="0"/>
                <a:cs typeface="Times New Roman" panose="02020603050405020304" pitchFamily="18" charset="0"/>
              </a:rPr>
              <a:t>Coupled </a:t>
            </a:r>
            <a:r>
              <a:rPr lang="en-US" sz="900" dirty="0" err="1">
                <a:latin typeface="Times New Roman" panose="02020603050405020304" pitchFamily="18" charset="0"/>
                <a:cs typeface="Times New Roman" panose="02020603050405020304" pitchFamily="18" charset="0"/>
              </a:rPr>
              <a:t>multiphysics</a:t>
            </a:r>
            <a:r>
              <a:rPr lang="en-US" sz="900" dirty="0">
                <a:latin typeface="Times New Roman" panose="02020603050405020304" pitchFamily="18" charset="0"/>
                <a:cs typeface="Times New Roman" panose="02020603050405020304" pitchFamily="18" charset="0"/>
              </a:rPr>
              <a:t> simulation of a hypersonic vehicle panel. [1] </a:t>
            </a:r>
          </a:p>
        </p:txBody>
      </p:sp>
      <p:sp>
        <p:nvSpPr>
          <p:cNvPr id="58" name="Rectangle 57">
            <a:extLst>
              <a:ext uri="{FF2B5EF4-FFF2-40B4-BE49-F238E27FC236}">
                <a16:creationId xmlns:a16="http://schemas.microsoft.com/office/drawing/2014/main" id="{B60E8D87-F183-AB9F-AC33-9EBF5DC1A232}"/>
              </a:ext>
            </a:extLst>
          </p:cNvPr>
          <p:cNvSpPr/>
          <p:nvPr/>
        </p:nvSpPr>
        <p:spPr>
          <a:xfrm>
            <a:off x="2285742" y="4632158"/>
            <a:ext cx="4011610" cy="1625223"/>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424376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79049"/>
            <a:ext cx="11288033" cy="85433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Redefining the Digital Twin:</a:t>
            </a:r>
            <a:br>
              <a:rPr lang="en-US"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Definition Proposal</a:t>
            </a:r>
            <a:endParaRPr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6DFA6B81-EB0D-413C-D89E-DFC058AB0E97}"/>
              </a:ext>
            </a:extLst>
          </p:cNvPr>
          <p:cNvSpPr txBox="1">
            <a:spLocks/>
          </p:cNvSpPr>
          <p:nvPr/>
        </p:nvSpPr>
        <p:spPr>
          <a:xfrm>
            <a:off x="11636252" y="6475805"/>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8</a:t>
            </a:fld>
            <a:endParaRPr lang="en-US" dirty="0"/>
          </a:p>
        </p:txBody>
      </p:sp>
      <p:sp>
        <p:nvSpPr>
          <p:cNvPr id="13" name="TextBox 12">
            <a:extLst>
              <a:ext uri="{FF2B5EF4-FFF2-40B4-BE49-F238E27FC236}">
                <a16:creationId xmlns:a16="http://schemas.microsoft.com/office/drawing/2014/main" id="{3446A7D1-761E-762A-F904-2A7CA6220E47}"/>
              </a:ext>
            </a:extLst>
          </p:cNvPr>
          <p:cNvSpPr txBox="1"/>
          <p:nvPr/>
        </p:nvSpPr>
        <p:spPr>
          <a:xfrm>
            <a:off x="1058812" y="1955803"/>
            <a:ext cx="10070432" cy="35394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Our proposed definition of DT: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digital twin (DT) is a super high-fidelity simulation model which replicates the behavior of a given physical entity, with an emphasis on achieving a high level of similarity in its data output. The inclusion of a bi-directional data transfer is inherently optional and should only be applied to situations which warrant its use (for example in the application of predictive operations, for which these DTs should be referred to as something along the lines of Predictive Twin (PT)).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Rather than focusing on how to implement generalized DT frameworks that could apply to multiple use-cases across various industries, DTs should be defined on a problem specific basis with a standardized validation method. This standardized method would subsequently be used to realize a level of fidelity above a statistically significant threshold, allowing DT models to reliably solve a given question through 'what-if' scenarios.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classification framework for DTs proposed in this study is based on the fidelity levels of simulation models. A model is considered a DT only when it exceeds a defined validation threshold. Yet, there is a maximum fidelity level; surpassing this level results in the model merging with its physical counterpart, transforming the DT into what is essentially a SCADA system with enhanced visualization and predictive capabilities.” – Manuscript 1.6.2</a:t>
            </a:r>
          </a:p>
        </p:txBody>
      </p:sp>
    </p:spTree>
    <p:extLst>
      <p:ext uri="{BB962C8B-B14F-4D97-AF65-F5344CB8AC3E}">
        <p14:creationId xmlns:p14="http://schemas.microsoft.com/office/powerpoint/2010/main" val="733900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6043" y="579049"/>
            <a:ext cx="11288033" cy="85433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ordia New"/>
              <a:buNone/>
            </a:pPr>
            <a:r>
              <a:rPr lang="en-US" b="1" dirty="0">
                <a:latin typeface="Times New Roman" panose="02020603050405020304" pitchFamily="18" charset="0"/>
                <a:cs typeface="Times New Roman" panose="02020603050405020304" pitchFamily="18" charset="0"/>
              </a:rPr>
              <a:t>Redefining the Digital Twin:</a:t>
            </a:r>
            <a:br>
              <a:rPr lang="en-US"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Definition Proposal (cont.)</a:t>
            </a:r>
            <a:endParaRPr b="1" dirty="0">
              <a:latin typeface="Times New Roman" panose="02020603050405020304" pitchFamily="18" charset="0"/>
              <a:cs typeface="Times New Roman" panose="02020603050405020304" pitchFamily="18" charset="0"/>
            </a:endParaRPr>
          </a:p>
        </p:txBody>
      </p:sp>
      <p:sp>
        <p:nvSpPr>
          <p:cNvPr id="270" name="Google Shape;270;p17"/>
          <p:cNvSpPr txBox="1">
            <a:spLocks noGrp="1"/>
          </p:cNvSpPr>
          <p:nvPr>
            <p:ph type="sldNum" idx="12"/>
          </p:nvPr>
        </p:nvSpPr>
        <p:spPr>
          <a:xfrm>
            <a:off x="11757498" y="6443637"/>
            <a:ext cx="388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grpSp>
        <p:nvGrpSpPr>
          <p:cNvPr id="272" name="Google Shape;272;p17"/>
          <p:cNvGrpSpPr/>
          <p:nvPr/>
        </p:nvGrpSpPr>
        <p:grpSpPr>
          <a:xfrm>
            <a:off x="63705" y="6418339"/>
            <a:ext cx="11357081" cy="436354"/>
            <a:chOff x="63705" y="6418339"/>
            <a:chExt cx="11357081" cy="436354"/>
          </a:xfrm>
        </p:grpSpPr>
        <p:sp>
          <p:nvSpPr>
            <p:cNvPr id="273" name="Google Shape;273;p17"/>
            <p:cNvSpPr/>
            <p:nvPr/>
          </p:nvSpPr>
          <p:spPr>
            <a:xfrm>
              <a:off x="63705"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1]</a:t>
              </a: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729818"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4]</a:t>
              </a:r>
              <a:endParaRPr sz="1400" b="0" i="0" u="none" strike="noStrike" cap="none">
                <a:solidFill>
                  <a:srgbClr val="000000"/>
                </a:solidFill>
                <a:latin typeface="Arial"/>
                <a:ea typeface="Arial"/>
                <a:cs typeface="Arial"/>
                <a:sym typeface="Arial"/>
              </a:endParaRPr>
            </a:p>
          </p:txBody>
        </p:sp>
        <p:sp>
          <p:nvSpPr>
            <p:cNvPr id="275" name="Google Shape;275;p17"/>
            <p:cNvSpPr/>
            <p:nvPr/>
          </p:nvSpPr>
          <p:spPr>
            <a:xfrm>
              <a:off x="8951856"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5]</a:t>
              </a:r>
              <a:endParaRPr sz="1400" b="0" i="0" u="none" strike="noStrike" cap="none">
                <a:solidFill>
                  <a:srgbClr val="000000"/>
                </a:solidFill>
                <a:latin typeface="Arial"/>
                <a:ea typeface="Arial"/>
                <a:cs typeface="Arial"/>
                <a:sym typeface="Arial"/>
              </a:endParaRPr>
            </a:p>
          </p:txBody>
        </p:sp>
      </p:grpSp>
      <p:sp>
        <p:nvSpPr>
          <p:cNvPr id="276" name="Google Shape;276;p17"/>
          <p:cNvSpPr/>
          <p:nvPr/>
        </p:nvSpPr>
        <p:spPr>
          <a:xfrm>
            <a:off x="2309061"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Research Questions</a:t>
            </a:r>
            <a:endParaRPr sz="1400" b="0" i="0" u="none" strike="noStrike" cap="none">
              <a:solidFill>
                <a:srgbClr val="000000"/>
              </a:solidFill>
              <a:latin typeface="Arial"/>
              <a:ea typeface="Arial"/>
              <a:cs typeface="Arial"/>
              <a:sym typeface="Arial"/>
            </a:endParaRPr>
          </a:p>
        </p:txBody>
      </p:sp>
      <p:sp>
        <p:nvSpPr>
          <p:cNvPr id="277" name="Google Shape;277;p17"/>
          <p:cNvSpPr/>
          <p:nvPr/>
        </p:nvSpPr>
        <p:spPr>
          <a:xfrm>
            <a:off x="2323988" y="6419202"/>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2]</a:t>
            </a:r>
            <a:endParaRPr sz="1400" b="0" i="0" u="none" strike="noStrike" cap="none">
              <a:solidFill>
                <a:srgbClr val="000000"/>
              </a:solidFill>
              <a:latin typeface="Arial"/>
              <a:ea typeface="Arial"/>
              <a:cs typeface="Arial"/>
              <a:sym typeface="Arial"/>
            </a:endParaRPr>
          </a:p>
        </p:txBody>
      </p:sp>
      <p:sp>
        <p:nvSpPr>
          <p:cNvPr id="278" name="Google Shape;278;p17"/>
          <p:cNvSpPr/>
          <p:nvPr/>
        </p:nvSpPr>
        <p:spPr>
          <a:xfrm>
            <a:off x="4578120" y="641833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Manuscript 1</a:t>
            </a: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4584271" y="6421577"/>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[Agenda 3]</a:t>
            </a:r>
            <a:endParaRPr sz="1400" b="0" i="0" u="none" strike="noStrike" cap="none">
              <a:solidFill>
                <a:srgbClr val="000000"/>
              </a:solidFill>
              <a:latin typeface="Arial"/>
              <a:ea typeface="Arial"/>
              <a:cs typeface="Arial"/>
              <a:sym typeface="Arial"/>
            </a:endParaRPr>
          </a:p>
        </p:txBody>
      </p:sp>
      <p:pic>
        <p:nvPicPr>
          <p:cNvPr id="280" name="Google Shape;280;p17"/>
          <p:cNvPicPr preferRelativeResize="0"/>
          <p:nvPr/>
        </p:nvPicPr>
        <p:blipFill rotWithShape="1">
          <a:blip r:embed="rId3">
            <a:alphaModFix/>
          </a:blip>
          <a:srcRect/>
          <a:stretch/>
        </p:blipFill>
        <p:spPr>
          <a:xfrm>
            <a:off x="-53163" y="-50287"/>
            <a:ext cx="12328290" cy="564650"/>
          </a:xfrm>
          <a:prstGeom prst="rect">
            <a:avLst/>
          </a:prstGeom>
          <a:noFill/>
          <a:ln>
            <a:noFill/>
          </a:ln>
        </p:spPr>
      </p:pic>
      <p:sp>
        <p:nvSpPr>
          <p:cNvPr id="281" name="Google Shape;281;p17"/>
          <p:cNvSpPr/>
          <p:nvPr/>
        </p:nvSpPr>
        <p:spPr>
          <a:xfrm>
            <a:off x="0" y="6421646"/>
            <a:ext cx="12192000" cy="436500"/>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7"/>
          <p:cNvSpPr/>
          <p:nvPr/>
        </p:nvSpPr>
        <p:spPr>
          <a:xfrm>
            <a:off x="0" y="6363977"/>
            <a:ext cx="12189000" cy="54900"/>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17"/>
          <p:cNvSpPr txBox="1">
            <a:spLocks noGrp="1"/>
          </p:cNvSpPr>
          <p:nvPr>
            <p:ph type="sldNum" idx="12"/>
          </p:nvPr>
        </p:nvSpPr>
        <p:spPr>
          <a:xfrm>
            <a:off x="11637436" y="6457260"/>
            <a:ext cx="493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grpSp>
        <p:nvGrpSpPr>
          <p:cNvPr id="285" name="Google Shape;285;p17"/>
          <p:cNvGrpSpPr/>
          <p:nvPr/>
        </p:nvGrpSpPr>
        <p:grpSpPr>
          <a:xfrm>
            <a:off x="63701" y="6404551"/>
            <a:ext cx="11806360" cy="439803"/>
            <a:chOff x="63701" y="6404551"/>
            <a:chExt cx="11806360" cy="439803"/>
          </a:xfrm>
        </p:grpSpPr>
        <p:sp>
          <p:nvSpPr>
            <p:cNvPr id="286" name="Google Shape;286;p17"/>
            <p:cNvSpPr/>
            <p:nvPr/>
          </p:nvSpPr>
          <p:spPr>
            <a:xfrm>
              <a:off x="63701" y="6404551"/>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Overview</a:t>
              </a: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Material</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PU</a:t>
              </a: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Reducing Nylon</a:t>
              </a: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Recommendations</a:t>
              </a:r>
              <a:endParaRPr sz="1900" b="0" i="0" u="none" strike="noStrike" cap="none">
                <a:solidFill>
                  <a:schemeClr val="lt1"/>
                </a:solidFill>
                <a:latin typeface="Calibri"/>
                <a:ea typeface="Calibri"/>
                <a:cs typeface="Calibri"/>
                <a:sym typeface="Calibri"/>
              </a:endParaRPr>
            </a:p>
          </p:txBody>
        </p:sp>
      </p:grpSp>
      <p:sp>
        <p:nvSpPr>
          <p:cNvPr id="296" name="Google Shape;296;p17"/>
          <p:cNvSpPr/>
          <p:nvPr/>
        </p:nvSpPr>
        <p:spPr>
          <a:xfrm>
            <a:off x="7444200" y="640792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a:solidFill>
                  <a:schemeClr val="lt1"/>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 name="Google Shape;98;p14">
            <a:extLst>
              <a:ext uri="{FF2B5EF4-FFF2-40B4-BE49-F238E27FC236}">
                <a16:creationId xmlns:a16="http://schemas.microsoft.com/office/drawing/2014/main" id="{9BC3C34D-2AC9-99E3-3398-DFCC737149D9}"/>
              </a:ext>
            </a:extLst>
          </p:cNvPr>
          <p:cNvSpPr/>
          <p:nvPr/>
        </p:nvSpPr>
        <p:spPr>
          <a:xfrm>
            <a:off x="-28449" y="6399815"/>
            <a:ext cx="12244955" cy="479989"/>
          </a:xfrm>
          <a:prstGeom prst="rect">
            <a:avLst/>
          </a:prstGeom>
          <a:solidFill>
            <a:srgbClr val="071F4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99;p14">
            <a:extLst>
              <a:ext uri="{FF2B5EF4-FFF2-40B4-BE49-F238E27FC236}">
                <a16:creationId xmlns:a16="http://schemas.microsoft.com/office/drawing/2014/main" id="{2E9FA7D2-C94A-8024-B93D-7C4E87957284}"/>
              </a:ext>
            </a:extLst>
          </p:cNvPr>
          <p:cNvSpPr/>
          <p:nvPr/>
        </p:nvSpPr>
        <p:spPr>
          <a:xfrm>
            <a:off x="-658875" y="6363977"/>
            <a:ext cx="13407847" cy="54864"/>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4F524163-6D31-C5AF-E1C5-5EE299B215FB}"/>
              </a:ext>
            </a:extLst>
          </p:cNvPr>
          <p:cNvGrpSpPr/>
          <p:nvPr/>
        </p:nvGrpSpPr>
        <p:grpSpPr>
          <a:xfrm>
            <a:off x="0" y="6418468"/>
            <a:ext cx="11806360" cy="446715"/>
            <a:chOff x="-208" y="5851472"/>
            <a:chExt cx="11806360" cy="446715"/>
          </a:xfrm>
        </p:grpSpPr>
        <p:grpSp>
          <p:nvGrpSpPr>
            <p:cNvPr id="5" name="Google Shape;129;p14">
              <a:extLst>
                <a:ext uri="{FF2B5EF4-FFF2-40B4-BE49-F238E27FC236}">
                  <a16:creationId xmlns:a16="http://schemas.microsoft.com/office/drawing/2014/main" id="{53E24A2C-F28D-E165-9F33-43287F070E32}"/>
                </a:ext>
              </a:extLst>
            </p:cNvPr>
            <p:cNvGrpSpPr/>
            <p:nvPr/>
          </p:nvGrpSpPr>
          <p:grpSpPr>
            <a:xfrm>
              <a:off x="-208" y="5851472"/>
              <a:ext cx="11806360" cy="446715"/>
              <a:chOff x="63701" y="6407989"/>
              <a:chExt cx="11806360" cy="446715"/>
            </a:xfrm>
          </p:grpSpPr>
          <p:sp>
            <p:nvSpPr>
              <p:cNvPr id="7" name="Google Shape;130;p14">
                <a:extLst>
                  <a:ext uri="{FF2B5EF4-FFF2-40B4-BE49-F238E27FC236}">
                    <a16:creationId xmlns:a16="http://schemas.microsoft.com/office/drawing/2014/main" id="{A003D520-F8FE-4C3D-E8AE-6ECED7773935}"/>
                  </a:ext>
                </a:extLst>
              </p:cNvPr>
              <p:cNvSpPr/>
              <p:nvPr/>
            </p:nvSpPr>
            <p:spPr>
              <a:xfrm>
                <a:off x="63701" y="6418350"/>
                <a:ext cx="2172658"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Overview</a:t>
                </a:r>
                <a:endParaRPr sz="1600" dirty="0">
                  <a:solidFill>
                    <a:schemeClr val="lt1"/>
                  </a:solidFill>
                  <a:latin typeface="Calibri"/>
                  <a:ea typeface="Calibri"/>
                  <a:cs typeface="Calibri"/>
                </a:endParaRPr>
              </a:p>
            </p:txBody>
          </p:sp>
          <p:sp>
            <p:nvSpPr>
              <p:cNvPr id="8" name="Google Shape;131;p14">
                <a:extLst>
                  <a:ext uri="{FF2B5EF4-FFF2-40B4-BE49-F238E27FC236}">
                    <a16:creationId xmlns:a16="http://schemas.microsoft.com/office/drawing/2014/main" id="{012DC09B-B78C-86E4-7E15-E40A934BE052}"/>
                  </a:ext>
                </a:extLst>
              </p:cNvPr>
              <p:cNvSpPr/>
              <p:nvPr/>
            </p:nvSpPr>
            <p:spPr>
              <a:xfrm>
                <a:off x="2038098" y="6408000"/>
                <a:ext cx="185787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Problem Statement</a:t>
                </a:r>
                <a:endParaRPr sz="1100" b="0" i="0" u="none" strike="noStrike" cap="none" dirty="0">
                  <a:solidFill>
                    <a:srgbClr val="000000"/>
                  </a:solidFill>
                  <a:latin typeface="Arial"/>
                  <a:ea typeface="Arial"/>
                  <a:cs typeface="Arial"/>
                  <a:sym typeface="Arial"/>
                </a:endParaRPr>
              </a:p>
            </p:txBody>
          </p:sp>
          <p:sp>
            <p:nvSpPr>
              <p:cNvPr id="9" name="Google Shape;132;p14">
                <a:extLst>
                  <a:ext uri="{FF2B5EF4-FFF2-40B4-BE49-F238E27FC236}">
                    <a16:creationId xmlns:a16="http://schemas.microsoft.com/office/drawing/2014/main" id="{C565D549-70D9-6D28-D3ED-AD0AF0BFE6E6}"/>
                  </a:ext>
                </a:extLst>
              </p:cNvPr>
              <p:cNvSpPr/>
              <p:nvPr/>
            </p:nvSpPr>
            <p:spPr>
              <a:xfrm>
                <a:off x="3726725"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Concepts &amp; Definitions</a:t>
                </a:r>
                <a:endParaRPr sz="1100" b="0" i="0" u="none" strike="noStrike" cap="none" dirty="0">
                  <a:solidFill>
                    <a:srgbClr val="000000"/>
                  </a:solidFill>
                  <a:latin typeface="Arial"/>
                  <a:ea typeface="Arial"/>
                  <a:cs typeface="Arial"/>
                  <a:sym typeface="Arial"/>
                </a:endParaRPr>
              </a:p>
            </p:txBody>
          </p:sp>
          <p:sp>
            <p:nvSpPr>
              <p:cNvPr id="10" name="Google Shape;133;p14">
                <a:extLst>
                  <a:ext uri="{FF2B5EF4-FFF2-40B4-BE49-F238E27FC236}">
                    <a16:creationId xmlns:a16="http://schemas.microsoft.com/office/drawing/2014/main" id="{E70433FE-911D-5DD5-3653-1B5A349F2B33}"/>
                  </a:ext>
                </a:extLst>
              </p:cNvPr>
              <p:cNvSpPr/>
              <p:nvPr/>
            </p:nvSpPr>
            <p:spPr>
              <a:xfrm>
                <a:off x="5495674" y="6408000"/>
                <a:ext cx="2117107"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BF900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algn="ctr">
                  <a:lnSpc>
                    <a:spcPct val="90000"/>
                  </a:lnSpc>
                  <a:buClr>
                    <a:schemeClr val="lt1"/>
                  </a:buClr>
                  <a:buSzPts val="1900"/>
                </a:pPr>
                <a:r>
                  <a:rPr lang="en-US" sz="1600" dirty="0">
                    <a:solidFill>
                      <a:schemeClr val="lt1"/>
                    </a:solidFill>
                    <a:latin typeface="Calibri"/>
                    <a:ea typeface="Calibri"/>
                    <a:cs typeface="Calibri"/>
                    <a:sym typeface="Calibri"/>
                  </a:rPr>
                  <a:t>Manuscript Review</a:t>
                </a:r>
                <a:endParaRPr sz="1600" dirty="0">
                  <a:solidFill>
                    <a:schemeClr val="lt1"/>
                  </a:solidFill>
                  <a:latin typeface="Calibri"/>
                  <a:ea typeface="Calibri"/>
                  <a:cs typeface="Calibri"/>
                </a:endParaRPr>
              </a:p>
            </p:txBody>
          </p:sp>
          <p:sp>
            <p:nvSpPr>
              <p:cNvPr id="11" name="Google Shape;134;p14">
                <a:extLst>
                  <a:ext uri="{FF2B5EF4-FFF2-40B4-BE49-F238E27FC236}">
                    <a16:creationId xmlns:a16="http://schemas.microsoft.com/office/drawing/2014/main" id="{F4651D0C-CDBC-870C-0990-886541C91B91}"/>
                  </a:ext>
                </a:extLst>
              </p:cNvPr>
              <p:cNvSpPr/>
              <p:nvPr/>
            </p:nvSpPr>
            <p:spPr>
              <a:xfrm>
                <a:off x="9401131" y="6407989"/>
                <a:ext cx="246893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Conclusion</a:t>
                </a:r>
                <a:endParaRPr sz="1600" b="0" i="0" u="none" strike="noStrike" cap="none" dirty="0">
                  <a:solidFill>
                    <a:schemeClr val="lt1"/>
                  </a:solidFill>
                  <a:latin typeface="Calibri"/>
                  <a:ea typeface="Calibri"/>
                  <a:cs typeface="Calibri"/>
                  <a:sym typeface="Calibri"/>
                </a:endParaRPr>
              </a:p>
            </p:txBody>
          </p:sp>
        </p:grpSp>
        <p:sp>
          <p:nvSpPr>
            <p:cNvPr id="6" name="Google Shape;135;p14">
              <a:extLst>
                <a:ext uri="{FF2B5EF4-FFF2-40B4-BE49-F238E27FC236}">
                  <a16:creationId xmlns:a16="http://schemas.microsoft.com/office/drawing/2014/main" id="{877C28C5-C8A1-5B37-79E5-00FE26CB914A}"/>
                </a:ext>
              </a:extLst>
            </p:cNvPr>
            <p:cNvSpPr/>
            <p:nvPr/>
          </p:nvSpPr>
          <p:spPr>
            <a:xfrm>
              <a:off x="7336149" y="5851636"/>
              <a:ext cx="2283760" cy="436354"/>
            </a:xfrm>
            <a:custGeom>
              <a:avLst/>
              <a:gdLst/>
              <a:ahLst/>
              <a:cxnLst/>
              <a:rect l="l" t="t" r="r" b="b"/>
              <a:pathLst>
                <a:path w="2468930" h="436354" extrusionOk="0">
                  <a:moveTo>
                    <a:pt x="0" y="0"/>
                  </a:moveTo>
                  <a:lnTo>
                    <a:pt x="2250753" y="0"/>
                  </a:lnTo>
                  <a:lnTo>
                    <a:pt x="2468930" y="218177"/>
                  </a:lnTo>
                  <a:lnTo>
                    <a:pt x="2250753" y="436354"/>
                  </a:lnTo>
                  <a:lnTo>
                    <a:pt x="0" y="436354"/>
                  </a:lnTo>
                  <a:lnTo>
                    <a:pt x="218177" y="218177"/>
                  </a:lnTo>
                  <a:lnTo>
                    <a:pt x="0" y="0"/>
                  </a:lnTo>
                  <a:close/>
                </a:path>
              </a:pathLst>
            </a:custGeom>
            <a:solidFill>
              <a:srgbClr val="071F40"/>
            </a:solidFill>
            <a:ln>
              <a:noFill/>
            </a:ln>
            <a:effectLst>
              <a:outerShdw blurRad="57150" dist="19050" dir="5400000" algn="ctr" rotWithShape="0">
                <a:srgbClr val="000000">
                  <a:alpha val="62350"/>
                </a:srgbClr>
              </a:outerShdw>
            </a:effectLst>
          </p:spPr>
          <p:txBody>
            <a:bodyPr spcFirstLastPara="1" wrap="square" lIns="294175" tIns="25325" rIns="243500" bIns="2532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600" dirty="0">
                  <a:solidFill>
                    <a:schemeClr val="lt1"/>
                  </a:solidFill>
                  <a:latin typeface="Calibri"/>
                  <a:ea typeface="Calibri"/>
                  <a:cs typeface="Calibri"/>
                  <a:sym typeface="Calibri"/>
                </a:rPr>
                <a:t>Recommendations</a:t>
              </a:r>
              <a:endParaRPr sz="1100" b="0" i="0" u="none" strike="noStrike" cap="none" dirty="0">
                <a:solidFill>
                  <a:srgbClr val="000000"/>
                </a:solidFill>
                <a:latin typeface="Arial"/>
                <a:ea typeface="Arial"/>
                <a:cs typeface="Arial"/>
                <a:sym typeface="Arial"/>
              </a:endParaRPr>
            </a:p>
          </p:txBody>
        </p:sp>
      </p:grpSp>
      <p:sp>
        <p:nvSpPr>
          <p:cNvPr id="12" name="Google Shape;127;p14">
            <a:extLst>
              <a:ext uri="{FF2B5EF4-FFF2-40B4-BE49-F238E27FC236}">
                <a16:creationId xmlns:a16="http://schemas.microsoft.com/office/drawing/2014/main" id="{6DFA6B81-EB0D-413C-D89E-DFC058AB0E97}"/>
              </a:ext>
            </a:extLst>
          </p:cNvPr>
          <p:cNvSpPr txBox="1">
            <a:spLocks/>
          </p:cNvSpPr>
          <p:nvPr/>
        </p:nvSpPr>
        <p:spPr>
          <a:xfrm>
            <a:off x="11636252" y="6475805"/>
            <a:ext cx="493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9</a:t>
            </a:fld>
            <a:endParaRPr lang="en-US" dirty="0"/>
          </a:p>
        </p:txBody>
      </p:sp>
      <p:pic>
        <p:nvPicPr>
          <p:cNvPr id="15" name="Picture 14" descr="A diagram of a diagram&#10;&#10;Description automatically generated">
            <a:extLst>
              <a:ext uri="{FF2B5EF4-FFF2-40B4-BE49-F238E27FC236}">
                <a16:creationId xmlns:a16="http://schemas.microsoft.com/office/drawing/2014/main" id="{B6869A59-68BA-4D1F-42D6-2945A558AB57}"/>
              </a:ext>
            </a:extLst>
          </p:cNvPr>
          <p:cNvPicPr>
            <a:picLocks noChangeAspect="1"/>
          </p:cNvPicPr>
          <p:nvPr/>
        </p:nvPicPr>
        <p:blipFill>
          <a:blip r:embed="rId4"/>
          <a:stretch>
            <a:fillRect/>
          </a:stretch>
        </p:blipFill>
        <p:spPr>
          <a:xfrm>
            <a:off x="240252" y="1773813"/>
            <a:ext cx="7066304" cy="4249735"/>
          </a:xfrm>
          <a:prstGeom prst="rect">
            <a:avLst/>
          </a:prstGeom>
        </p:spPr>
      </p:pic>
      <p:pic>
        <p:nvPicPr>
          <p:cNvPr id="17" name="Picture 16" descr="A diagram of a diagram&#10;&#10;Description automatically generated">
            <a:extLst>
              <a:ext uri="{FF2B5EF4-FFF2-40B4-BE49-F238E27FC236}">
                <a16:creationId xmlns:a16="http://schemas.microsoft.com/office/drawing/2014/main" id="{41528816-E14E-92C8-A832-3E4284E60CBE}"/>
              </a:ext>
            </a:extLst>
          </p:cNvPr>
          <p:cNvPicPr>
            <a:picLocks noChangeAspect="1"/>
          </p:cNvPicPr>
          <p:nvPr/>
        </p:nvPicPr>
        <p:blipFill>
          <a:blip r:embed="rId5"/>
          <a:stretch>
            <a:fillRect/>
          </a:stretch>
        </p:blipFill>
        <p:spPr>
          <a:xfrm>
            <a:off x="7796113" y="1077934"/>
            <a:ext cx="4010247" cy="4945614"/>
          </a:xfrm>
          <a:prstGeom prst="rect">
            <a:avLst/>
          </a:prstGeom>
        </p:spPr>
      </p:pic>
    </p:spTree>
    <p:extLst>
      <p:ext uri="{BB962C8B-B14F-4D97-AF65-F5344CB8AC3E}">
        <p14:creationId xmlns:p14="http://schemas.microsoft.com/office/powerpoint/2010/main" val="91765870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3571</TotalTime>
  <Words>5039</Words>
  <Application>Microsoft Office PowerPoint</Application>
  <PresentationFormat>Widescreen</PresentationFormat>
  <Paragraphs>933</Paragraphs>
  <Slides>28</Slides>
  <Notes>28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Arial</vt:lpstr>
      <vt:lpstr>Calibri</vt:lpstr>
      <vt:lpstr>Cordia New</vt:lpstr>
      <vt:lpstr>Times New Roman</vt:lpstr>
      <vt:lpstr>Office Theme</vt:lpstr>
      <vt:lpstr>Acrobat Document</vt:lpstr>
      <vt:lpstr>Defining Digital Twin for Industry 4.0 _____________________________________________________________________________________________ Masters Thesis Defense</vt:lpstr>
      <vt:lpstr>Overview</vt:lpstr>
      <vt:lpstr>Introduction of the Problem Statement</vt:lpstr>
      <vt:lpstr>Relevant Concepts and Definitions:  Industry 4.0 &amp; IIOT</vt:lpstr>
      <vt:lpstr>Review of Manuscript Chapters:  General Flow of Information</vt:lpstr>
      <vt:lpstr>Redefining the Digital Twin: History of the DT Concept</vt:lpstr>
      <vt:lpstr>Redefining the Digital Twin:  Definitions of Digital Twins</vt:lpstr>
      <vt:lpstr>Redefining the Digital Twin: Definition Proposal</vt:lpstr>
      <vt:lpstr>Redefining the Digital Twin: Definition Proposal (cont.)</vt:lpstr>
      <vt:lpstr>SCADA Systems: Definition &amp; Applications</vt:lpstr>
      <vt:lpstr>SCADA Systems: Evolution</vt:lpstr>
      <vt:lpstr>SCADA Systems: Modern Capabilities and Outlook </vt:lpstr>
      <vt:lpstr>Data-Driven Defense for Smart Manufacturing:  Problem Statement &amp; Relevant Definitions</vt:lpstr>
      <vt:lpstr>Data-Driven Defense for Smart Manufacturing:  LabFab Case Study</vt:lpstr>
      <vt:lpstr>Data-Driven Defense for Smart Manufacturing:  LabFab Case Study Attacks</vt:lpstr>
      <vt:lpstr>Data-Driven Defense for Smart Manufacturing:  LabFab Case Study Data</vt:lpstr>
      <vt:lpstr>Data-Driven Defense for Smart Manufacturing:  Results &amp; Discussion</vt:lpstr>
      <vt:lpstr>Digital Twin Validation: Problem Statement &amp; Current Methods</vt:lpstr>
      <vt:lpstr>Digital Twin Validation: LabFab DT Validation Case Study</vt:lpstr>
      <vt:lpstr>Digital Twin Validation: LabFab DT Validation Case Study</vt:lpstr>
      <vt:lpstr>Recommendations for Future Work </vt:lpstr>
      <vt:lpstr>Conclusion</vt:lpstr>
      <vt:lpstr>PowerPoint Presentation</vt:lpstr>
      <vt:lpstr>PowerPoint Presentation</vt:lpstr>
      <vt:lpstr>Data-Driven Defense for Smart Manufacturing:  LabFab Case Study</vt:lpstr>
      <vt:lpstr>Data-Driven Defense for Smart Manufacturing:  LabFab Case Study</vt:lpstr>
      <vt:lpstr>Data-Driven Defense for Smart Manufacturing:  LabFab Case Study</vt:lpstr>
      <vt:lpstr>Data-Driven Defense for Smart Manufacturing:  LabFab Case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Defining Digital Twin for Industry 4.0 _____________________________________________________________________________________________ Masters Thesis Defense</dc:title>
  <dc:creator>Zach deWardener</dc:creator>
  <cp:lastModifiedBy>Zachary deWardener</cp:lastModifiedBy>
  <cp:revision>37</cp:revision>
  <dcterms:modified xsi:type="dcterms:W3CDTF">2023-11-29T22:44:23Z</dcterms:modified>
</cp:coreProperties>
</file>